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handoutMasterIdLst>
    <p:handoutMasterId r:id="rId15"/>
  </p:handoutMasterIdLst>
  <p:sldIdLst>
    <p:sldId id="256" r:id="rId2"/>
    <p:sldId id="262" r:id="rId3"/>
    <p:sldId id="264" r:id="rId4"/>
    <p:sldId id="271" r:id="rId5"/>
    <p:sldId id="258" r:id="rId6"/>
    <p:sldId id="259" r:id="rId7"/>
    <p:sldId id="260" r:id="rId8"/>
    <p:sldId id="261" r:id="rId9"/>
    <p:sldId id="263" r:id="rId10"/>
    <p:sldId id="272" r:id="rId11"/>
    <p:sldId id="268"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75752" autoAdjust="0"/>
  </p:normalViewPr>
  <p:slideViewPr>
    <p:cSldViewPr snapToGrid="0" snapToObjects="1">
      <p:cViewPr>
        <p:scale>
          <a:sx n="100" d="100"/>
          <a:sy n="100" d="100"/>
        </p:scale>
        <p:origin x="-1888" y="240"/>
      </p:cViewPr>
      <p:guideLst>
        <p:guide orient="horz" pos="2160"/>
        <p:guide pos="2880"/>
      </p:guideLst>
    </p:cSldViewPr>
  </p:slideViewPr>
  <p:outlineViewPr>
    <p:cViewPr>
      <p:scale>
        <a:sx n="33" d="100"/>
        <a:sy n="33" d="100"/>
      </p:scale>
      <p:origin x="8" y="114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168E5C-16CC-2049-90F4-33887F04D436}" type="datetimeFigureOut">
              <a:rPr lang="en-US" smtClean="0"/>
              <a:t>08/10/14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2DDE57-DD4D-9740-86DE-F93BEC3E990F}" type="slidenum">
              <a:rPr lang="en-US" smtClean="0"/>
              <a:t>‹#›</a:t>
            </a:fld>
            <a:endParaRPr lang="en-US"/>
          </a:p>
        </p:txBody>
      </p:sp>
    </p:spTree>
    <p:extLst>
      <p:ext uri="{BB962C8B-B14F-4D97-AF65-F5344CB8AC3E}">
        <p14:creationId xmlns:p14="http://schemas.microsoft.com/office/powerpoint/2010/main" val="26142371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9FD5E-2409-2343-973B-A6BADBE07C05}" type="datetimeFigureOut">
              <a:rPr lang="en-US" smtClean="0"/>
              <a:t>08/10/14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ED854-0366-F84F-A86C-E3D61E71D0E1}" type="slidenum">
              <a:rPr lang="en-US" smtClean="0"/>
              <a:t>‹#›</a:t>
            </a:fld>
            <a:endParaRPr lang="en-US"/>
          </a:p>
        </p:txBody>
      </p:sp>
    </p:spTree>
    <p:extLst>
      <p:ext uri="{BB962C8B-B14F-4D97-AF65-F5344CB8AC3E}">
        <p14:creationId xmlns:p14="http://schemas.microsoft.com/office/powerpoint/2010/main" val="1054175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here to present</a:t>
            </a:r>
            <a:r>
              <a:rPr lang="en-US" baseline="0" dirty="0" smtClean="0"/>
              <a:t> a slightly different use that our group is doing with the  EVN radio telescopes. Our group, PRIDE main target are primarily any phenomena that occur here in our Solar System. </a:t>
            </a:r>
            <a:endParaRPr lang="en-US" dirty="0"/>
          </a:p>
        </p:txBody>
      </p:sp>
      <p:sp>
        <p:nvSpPr>
          <p:cNvPr id="4" name="Slide Number Placeholder 3"/>
          <p:cNvSpPr>
            <a:spLocks noGrp="1"/>
          </p:cNvSpPr>
          <p:nvPr>
            <p:ph type="sldNum" sz="quarter" idx="10"/>
          </p:nvPr>
        </p:nvSpPr>
        <p:spPr/>
        <p:txBody>
          <a:bodyPr/>
          <a:lstStyle/>
          <a:p>
            <a:fld id="{4B1ED854-0366-F84F-A86C-E3D61E71D0E1}" type="slidenum">
              <a:rPr lang="en-US" smtClean="0"/>
              <a:t>1</a:t>
            </a:fld>
            <a:endParaRPr lang="en-US"/>
          </a:p>
        </p:txBody>
      </p:sp>
    </p:spTree>
    <p:extLst>
      <p:ext uri="{BB962C8B-B14F-4D97-AF65-F5344CB8AC3E}">
        <p14:creationId xmlns:p14="http://schemas.microsoft.com/office/powerpoint/2010/main" val="424123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example dynamic spectrum from an observation of Cassiopeia A taken using the LOFAR station at </a:t>
            </a:r>
            <a:r>
              <a:rPr lang="en-GB" sz="1200" kern="1200" dirty="0" err="1" smtClean="0">
                <a:solidFill>
                  <a:schemeClr val="tx1"/>
                </a:solidFill>
                <a:effectLst/>
                <a:latin typeface="+mn-lt"/>
                <a:ea typeface="+mn-ea"/>
                <a:cs typeface="+mn-cs"/>
              </a:rPr>
              <a:t>Onsala</a:t>
            </a:r>
            <a:r>
              <a:rPr lang="en-GB" sz="1200" kern="1200" dirty="0" smtClean="0">
                <a:solidFill>
                  <a:schemeClr val="tx1"/>
                </a:solidFill>
                <a:effectLst/>
                <a:latin typeface="+mn-lt"/>
                <a:ea typeface="+mn-ea"/>
                <a:cs typeface="+mn-cs"/>
              </a:rPr>
              <a:t>, Sweden, in November 2013. The data were normalised by dividing each frequency channel by its median; hence the colour scale runs from 0.9 to 1.2.</a:t>
            </a:r>
            <a:r>
              <a:rPr lang="ca-ES" dirty="0" smtClean="0">
                <a:effectLst/>
              </a:rPr>
              <a:t> </a:t>
            </a:r>
          </a:p>
          <a:p>
            <a:r>
              <a:rPr lang="en-US" sz="1200" kern="1200" dirty="0" smtClean="0">
                <a:solidFill>
                  <a:schemeClr val="tx1"/>
                </a:solidFill>
                <a:effectLst/>
                <a:latin typeface="+mn-lt"/>
                <a:ea typeface="+mn-ea"/>
                <a:cs typeface="+mn-cs"/>
              </a:rPr>
              <a:t>illustrates the geometry of observational set-up, with the longest East-West baseline </a:t>
            </a:r>
            <a:r>
              <a:rPr lang="en-US" sz="1200" kern="1200" dirty="0" err="1" smtClean="0">
                <a:solidFill>
                  <a:schemeClr val="tx1"/>
                </a:solidFill>
                <a:effectLst/>
                <a:latin typeface="+mn-lt"/>
                <a:ea typeface="+mn-ea"/>
                <a:cs typeface="+mn-cs"/>
              </a:rPr>
              <a:t>Ys-Zc</a:t>
            </a:r>
            <a:r>
              <a:rPr lang="en-US" sz="1200" kern="1200" dirty="0" smtClean="0">
                <a:solidFill>
                  <a:schemeClr val="tx1"/>
                </a:solidFill>
                <a:effectLst/>
                <a:latin typeface="+mn-lt"/>
                <a:ea typeface="+mn-ea"/>
                <a:cs typeface="+mn-cs"/>
              </a:rPr>
              <a:t> observing VEX at X-band at finite distance and LOFAR observing CTA21 at ~100 MHz at infinity. </a:t>
            </a:r>
            <a:r>
              <a:rPr lang="en-GB" sz="1200" kern="1200" dirty="0" smtClean="0">
                <a:solidFill>
                  <a:schemeClr val="tx1"/>
                </a:solidFill>
                <a:effectLst/>
                <a:latin typeface="+mn-lt"/>
                <a:ea typeface="+mn-ea"/>
                <a:cs typeface="+mn-cs"/>
              </a:rPr>
              <a:t>Different Fresnel scales at these two frequencies (~1000 km for LOFAR and ~100 km for EVN) </a:t>
            </a:r>
            <a:r>
              <a:rPr lang="en-US" sz="1200" kern="1200" dirty="0" smtClean="0">
                <a:solidFill>
                  <a:schemeClr val="tx1"/>
                </a:solidFill>
                <a:effectLst/>
                <a:latin typeface="+mn-lt"/>
                <a:ea typeface="+mn-ea"/>
                <a:cs typeface="+mn-cs"/>
              </a:rPr>
              <a:t>allow different spatial and temporal scales of moving </a:t>
            </a:r>
            <a:r>
              <a:rPr lang="en-US" sz="1200" kern="1200" dirty="0" err="1" smtClean="0">
                <a:solidFill>
                  <a:schemeClr val="tx1"/>
                </a:solidFill>
                <a:effectLst/>
                <a:latin typeface="+mn-lt"/>
                <a:ea typeface="+mn-ea"/>
                <a:cs typeface="+mn-cs"/>
              </a:rPr>
              <a:t>inhomogenities</a:t>
            </a:r>
            <a:r>
              <a:rPr lang="en-US" sz="1200" kern="1200" dirty="0" smtClean="0">
                <a:solidFill>
                  <a:schemeClr val="tx1"/>
                </a:solidFill>
                <a:effectLst/>
                <a:latin typeface="+mn-lt"/>
                <a:ea typeface="+mn-ea"/>
                <a:cs typeface="+mn-cs"/>
              </a:rPr>
              <a:t> in the solar wind plasma to be probed. </a:t>
            </a:r>
            <a:endParaRPr lang="en-US" dirty="0"/>
          </a:p>
        </p:txBody>
      </p:sp>
      <p:sp>
        <p:nvSpPr>
          <p:cNvPr id="4" name="Slide Number Placeholder 3"/>
          <p:cNvSpPr>
            <a:spLocks noGrp="1"/>
          </p:cNvSpPr>
          <p:nvPr>
            <p:ph type="sldNum" sz="quarter" idx="10"/>
          </p:nvPr>
        </p:nvSpPr>
        <p:spPr/>
        <p:txBody>
          <a:bodyPr/>
          <a:lstStyle/>
          <a:p>
            <a:fld id="{4B1ED854-0366-F84F-A86C-E3D61E71D0E1}" type="slidenum">
              <a:rPr lang="en-US" smtClean="0"/>
              <a:t>11</a:t>
            </a:fld>
            <a:endParaRPr lang="en-US"/>
          </a:p>
        </p:txBody>
      </p:sp>
    </p:spTree>
    <p:extLst>
      <p:ext uri="{BB962C8B-B14F-4D97-AF65-F5344CB8AC3E}">
        <p14:creationId xmlns:p14="http://schemas.microsoft.com/office/powerpoint/2010/main" val="130677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FF0000"/>
                </a:solidFill>
                <a:effectLst>
                  <a:outerShdw blurRad="50800" dist="38100" dir="2700000" algn="tl" rotWithShape="0">
                    <a:prstClr val="black">
                      <a:alpha val="40000"/>
                    </a:prstClr>
                  </a:outerShdw>
                </a:effectLst>
                <a:latin typeface="+mn-lt"/>
                <a:ea typeface="+mn-ea"/>
                <a:cs typeface="+mn-cs"/>
              </a:rPr>
              <a:t>PRIDE</a:t>
            </a:r>
            <a:r>
              <a:rPr lang="en-GB" sz="1200" kern="1200" dirty="0" smtClean="0">
                <a:solidFill>
                  <a:schemeClr val="tx1"/>
                </a:solidFill>
                <a:effectLst>
                  <a:outerShdw blurRad="50800" dist="38100" dir="2700000" algn="tl" rotWithShape="0">
                    <a:prstClr val="black">
                      <a:alpha val="40000"/>
                    </a:prstClr>
                  </a:outerShdw>
                </a:effectLst>
                <a:latin typeface="+mn-lt"/>
                <a:ea typeface="+mn-ea"/>
                <a:cs typeface="+mn-cs"/>
              </a:rPr>
              <a:t> is a generic experimental setup of on-board and Earth-based radio devices and facilities, with the goal of providing </a:t>
            </a:r>
            <a:r>
              <a:rPr lang="en-GB" sz="1200" b="1" i="1" kern="1200" dirty="0" smtClean="0">
                <a:solidFill>
                  <a:schemeClr val="tx1"/>
                </a:solidFill>
                <a:effectLst>
                  <a:outerShdw blurRad="50800" dist="38100" dir="2700000" algn="tl" rotWithShape="0">
                    <a:prstClr val="black">
                      <a:alpha val="40000"/>
                    </a:prstClr>
                  </a:outerShdw>
                </a:effectLst>
                <a:latin typeface="+mn-lt"/>
                <a:ea typeface="+mn-ea"/>
                <a:cs typeface="+mn-cs"/>
              </a:rPr>
              <a:t>precise estimates of spacecraft states vectors</a:t>
            </a:r>
            <a:r>
              <a:rPr lang="en-GB" sz="1200" kern="1200" dirty="0" smtClean="0">
                <a:solidFill>
                  <a:schemeClr val="tx1"/>
                </a:solidFill>
                <a:effectLst>
                  <a:outerShdw blurRad="50800" dist="38100" dir="2700000" algn="tl" rotWithShape="0">
                    <a:prstClr val="black">
                      <a:alpha val="40000"/>
                    </a:prstClr>
                  </a:outerShdw>
                </a:effectLst>
                <a:latin typeface="+mn-lt"/>
                <a:ea typeface="+mn-ea"/>
                <a:cs typeface="+mn-cs"/>
              </a:rPr>
              <a:t>. This is done by performing precise Doppler tracking of the spacecraft carrier signal and VLBI-style observations in phase referencing mode (tracking alternating between the  spacecraft ‘s signal and a background natural source)</a:t>
            </a:r>
            <a:r>
              <a:rPr lang="en-GB" sz="1200" dirty="0" smtClean="0">
                <a:effectLst>
                  <a:outerShdw blurRad="50800" dist="38100" dir="2700000" algn="tl" rotWithShape="0">
                    <a:prstClr val="black">
                      <a:alpha val="40000"/>
                    </a:prstClr>
                  </a:outerShdw>
                </a:effectLst>
              </a:rPr>
              <a:t>.</a:t>
            </a:r>
            <a:r>
              <a:rPr lang="en-GB" sz="1200" kern="1200" dirty="0" smtClean="0">
                <a:solidFill>
                  <a:schemeClr val="tx1"/>
                </a:solidFill>
                <a:effectLst>
                  <a:outerShdw blurRad="50800" dist="38100" dir="2700000" algn="tl" rotWithShape="0">
                    <a:prstClr val="black">
                      <a:alpha val="40000"/>
                    </a:prstClr>
                  </a:outerShdw>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B1ED854-0366-F84F-A86C-E3D61E71D0E1}" type="slidenum">
              <a:rPr lang="en-US" smtClean="0"/>
              <a:t>2</a:t>
            </a:fld>
            <a:endParaRPr lang="en-US"/>
          </a:p>
        </p:txBody>
      </p:sp>
    </p:spTree>
    <p:extLst>
      <p:ext uri="{BB962C8B-B14F-4D97-AF65-F5344CB8AC3E}">
        <p14:creationId xmlns:p14="http://schemas.microsoft.com/office/powerpoint/2010/main" val="157546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rPr>
              <a:t>The end product of this processing pipeline are </a:t>
            </a:r>
            <a:r>
              <a:rPr lang="en-US" sz="1200" b="1" i="1" dirty="0" smtClean="0">
                <a:effectLst>
                  <a:outerShdw blurRad="38100" dist="38100" dir="2700000" algn="tl">
                    <a:srgbClr val="000000">
                      <a:alpha val="43137"/>
                    </a:srgbClr>
                  </a:outerShdw>
                </a:effectLst>
              </a:rPr>
              <a:t>lateral position and radial velocity estimates</a:t>
            </a:r>
            <a:r>
              <a:rPr lang="en-US" sz="1200" dirty="0" smtClean="0">
                <a:effectLst>
                  <a:outerShdw blurRad="38100" dist="38100" dir="2700000" algn="tl">
                    <a:srgbClr val="000000">
                      <a:alpha val="43137"/>
                    </a:srgbClr>
                  </a:outerShdw>
                </a:effectLst>
              </a:rPr>
              <a:t>. The accuracy of these estimates depend on a number of parameters, of which the most important are the stability of the on-board oscillator and the carrier signal power.</a:t>
            </a:r>
          </a:p>
          <a:p>
            <a:endParaRPr lang="en-US" dirty="0"/>
          </a:p>
        </p:txBody>
      </p:sp>
      <p:sp>
        <p:nvSpPr>
          <p:cNvPr id="4" name="Slide Number Placeholder 3"/>
          <p:cNvSpPr>
            <a:spLocks noGrp="1"/>
          </p:cNvSpPr>
          <p:nvPr>
            <p:ph type="sldNum" sz="quarter" idx="10"/>
          </p:nvPr>
        </p:nvSpPr>
        <p:spPr/>
        <p:txBody>
          <a:bodyPr/>
          <a:lstStyle/>
          <a:p>
            <a:fld id="{4B1ED854-0366-F84F-A86C-E3D61E71D0E1}" type="slidenum">
              <a:rPr lang="en-US" smtClean="0"/>
              <a:t>3</a:t>
            </a:fld>
            <a:endParaRPr lang="en-US"/>
          </a:p>
        </p:txBody>
      </p:sp>
    </p:spTree>
    <p:extLst>
      <p:ext uri="{BB962C8B-B14F-4D97-AF65-F5344CB8AC3E}">
        <p14:creationId xmlns:p14="http://schemas.microsoft.com/office/powerpoint/2010/main" val="291236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Bepicolombo</a:t>
            </a:r>
            <a:r>
              <a:rPr lang="en-US" b="1" dirty="0" smtClean="0"/>
              <a:t>: </a:t>
            </a:r>
            <a:r>
              <a:rPr lang="en-US" b="0" dirty="0" smtClean="0"/>
              <a:t>joint</a:t>
            </a:r>
            <a:r>
              <a:rPr lang="en-US" b="0" baseline="0" dirty="0" smtClean="0"/>
              <a:t> mission </a:t>
            </a:r>
            <a:r>
              <a:rPr lang="en-US" b="0" baseline="0" dirty="0" err="1" smtClean="0"/>
              <a:t>targetting</a:t>
            </a:r>
            <a:r>
              <a:rPr lang="en-US" b="0" baseline="0" dirty="0" smtClean="0"/>
              <a:t> Mercury to be launched in 2015. 2 orbiters and interesting for fly-bys and other RS experiments.</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Venera</a:t>
            </a:r>
            <a:r>
              <a:rPr lang="en-US" b="1" dirty="0" smtClean="0"/>
              <a:t>-D:</a:t>
            </a:r>
            <a:r>
              <a:rPr lang="en-US" dirty="0" smtClean="0"/>
              <a:t> Russian</a:t>
            </a:r>
            <a:r>
              <a:rPr lang="en-US" baseline="0" dirty="0" smtClean="0"/>
              <a:t> proposed mission to be launched in 2016 to conduct radar remote-sensing observations of Venus. Mission will include a lander and a orbiter.</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t>Exomars</a:t>
            </a:r>
            <a:r>
              <a:rPr lang="en-US" b="1" baseline="0" dirty="0" smtClean="0"/>
              <a:t>: </a:t>
            </a:r>
            <a:r>
              <a:rPr lang="en-US" b="0" baseline="0" dirty="0" smtClean="0"/>
              <a:t>A rover to be delivered to Mars in 2018.</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JUICE: </a:t>
            </a:r>
            <a:r>
              <a:rPr lang="en-US" b="0" baseline="0" dirty="0" smtClean="0"/>
              <a:t>A spacecraft to study the moons of </a:t>
            </a:r>
            <a:r>
              <a:rPr lang="en-US" b="0" baseline="0" dirty="0" err="1" smtClean="0"/>
              <a:t>Jupiters</a:t>
            </a:r>
            <a:r>
              <a:rPr lang="en-US" b="0" baseline="0" dirty="0" smtClean="0"/>
              <a:t>. The next big mission </a:t>
            </a:r>
            <a:r>
              <a:rPr lang="en-US" b="0" baseline="0" dirty="0" err="1" smtClean="0"/>
              <a:t>commossioned</a:t>
            </a:r>
            <a:r>
              <a:rPr lang="en-US" b="0" baseline="0" dirty="0" smtClean="0"/>
              <a:t> by ESA.</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t>MarcoPolo</a:t>
            </a:r>
            <a:r>
              <a:rPr lang="en-US" b="1" baseline="0" dirty="0" smtClean="0"/>
              <a:t>-R: </a:t>
            </a:r>
            <a:r>
              <a:rPr lang="en-US" b="0" baseline="0" dirty="0" smtClean="0"/>
              <a:t>study and return sample from a near-by asteroid. The mission is in </a:t>
            </a:r>
            <a:r>
              <a:rPr lang="en-US" b="0" baseline="0" dirty="0" err="1" smtClean="0"/>
              <a:t>commition</a:t>
            </a:r>
            <a:r>
              <a:rPr lang="en-US" b="0" baseline="0" dirty="0" smtClean="0"/>
              <a:t> stage for being launched in 2020-22…</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GAIA: </a:t>
            </a:r>
            <a:r>
              <a:rPr lang="en-US" b="0" baseline="0" dirty="0" smtClean="0"/>
              <a:t>optical telescope to be launched in 2013. Need of high </a:t>
            </a:r>
            <a:r>
              <a:rPr lang="en-US" b="0" baseline="0" dirty="0" err="1" smtClean="0"/>
              <a:t>accuracte</a:t>
            </a:r>
            <a:r>
              <a:rPr lang="en-US" b="0" baseline="0" dirty="0" smtClean="0"/>
              <a:t> estimate of the position of spacecraft in its location at point Lagrange L1.</a:t>
            </a:r>
            <a:endParaRPr lang="en-US" b="1" baseline="0" dirty="0" smtClean="0"/>
          </a:p>
        </p:txBody>
      </p:sp>
      <p:sp>
        <p:nvSpPr>
          <p:cNvPr id="4" name="Slide Number Placeholder 3"/>
          <p:cNvSpPr>
            <a:spLocks noGrp="1"/>
          </p:cNvSpPr>
          <p:nvPr>
            <p:ph type="sldNum" sz="quarter" idx="10"/>
          </p:nvPr>
        </p:nvSpPr>
        <p:spPr/>
        <p:txBody>
          <a:bodyPr/>
          <a:lstStyle/>
          <a:p>
            <a:fld id="{448130DF-314A-5641-8F61-83972A2EC28F}" type="slidenum">
              <a:rPr lang="en-US" smtClean="0"/>
              <a:t>4</a:t>
            </a:fld>
            <a:endParaRPr lang="en-US"/>
          </a:p>
        </p:txBody>
      </p:sp>
    </p:spTree>
    <p:extLst>
      <p:ext uri="{BB962C8B-B14F-4D97-AF65-F5344CB8AC3E}">
        <p14:creationId xmlns:p14="http://schemas.microsoft.com/office/powerpoint/2010/main" val="3967018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stations around the globe tracked continuously 3 revolutions around Mars. </a:t>
            </a:r>
          </a:p>
          <a:p>
            <a:r>
              <a:rPr lang="en-US" dirty="0" smtClean="0"/>
              <a:t>MEX approached </a:t>
            </a:r>
            <a:r>
              <a:rPr lang="en-US" dirty="0" err="1" smtClean="0"/>
              <a:t>Phobos</a:t>
            </a:r>
            <a:r>
              <a:rPr lang="en-US" dirty="0" smtClean="0"/>
              <a:t> at only 58 km on December 29, 2013.</a:t>
            </a:r>
          </a:p>
          <a:p>
            <a:r>
              <a:rPr lang="en-US" dirty="0" smtClean="0"/>
              <a:t>Precise reconstruction of MEX orbital perturbations is currently in process.</a:t>
            </a:r>
          </a:p>
          <a:p>
            <a:r>
              <a:rPr lang="en-US" dirty="0" smtClean="0"/>
              <a:t>Using a least square fit of spacecraft dynamical model to the PRIDE tracking data will determine the gravity coefficient C</a:t>
            </a:r>
            <a:r>
              <a:rPr lang="en-US" baseline="-25000" dirty="0" smtClean="0"/>
              <a:t>2,0</a:t>
            </a:r>
            <a:r>
              <a:rPr lang="en-US" dirty="0" smtClean="0"/>
              <a:t>.</a:t>
            </a:r>
          </a:p>
          <a:p>
            <a:endParaRPr lang="en-US" dirty="0"/>
          </a:p>
        </p:txBody>
      </p:sp>
      <p:sp>
        <p:nvSpPr>
          <p:cNvPr id="4" name="Slide Number Placeholder 3"/>
          <p:cNvSpPr>
            <a:spLocks noGrp="1"/>
          </p:cNvSpPr>
          <p:nvPr>
            <p:ph type="sldNum" sz="quarter" idx="10"/>
          </p:nvPr>
        </p:nvSpPr>
        <p:spPr/>
        <p:txBody>
          <a:bodyPr/>
          <a:lstStyle/>
          <a:p>
            <a:fld id="{4B1ED854-0366-F84F-A86C-E3D61E71D0E1}" type="slidenum">
              <a:rPr lang="en-US" smtClean="0"/>
              <a:t>5</a:t>
            </a:fld>
            <a:endParaRPr lang="en-US"/>
          </a:p>
        </p:txBody>
      </p:sp>
    </p:spTree>
    <p:extLst>
      <p:ext uri="{BB962C8B-B14F-4D97-AF65-F5344CB8AC3E}">
        <p14:creationId xmlns:p14="http://schemas.microsoft.com/office/powerpoint/2010/main" val="296198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conducted two runs of several observations. December 2012 and May 2013. In both cases, VEX orbit was lowered to 175 km in order to probe and investigate the upper atmosphere of Venus. We used more than 12 radio telescopes to track VEX. Sessions were scheduled every day. We used at least 3 radio telescopes per each epoch.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Post-processing showed the detection of the atmospheric drag at a level of 40 </a:t>
            </a:r>
            <a:r>
              <a:rPr lang="en-US" dirty="0" err="1" smtClean="0"/>
              <a:t>mHz</a:t>
            </a:r>
            <a:r>
              <a:rPr lang="en-US" dirty="0" smtClean="0"/>
              <a:t> in Doppler frequency or 1.5 mm/s of velocity reduction.</a:t>
            </a:r>
          </a:p>
          <a:p>
            <a:endParaRPr lang="en-US" dirty="0"/>
          </a:p>
        </p:txBody>
      </p:sp>
      <p:sp>
        <p:nvSpPr>
          <p:cNvPr id="4" name="Slide Number Placeholder 3"/>
          <p:cNvSpPr>
            <a:spLocks noGrp="1"/>
          </p:cNvSpPr>
          <p:nvPr>
            <p:ph type="sldNum" sz="quarter" idx="10"/>
          </p:nvPr>
        </p:nvSpPr>
        <p:spPr/>
        <p:txBody>
          <a:bodyPr/>
          <a:lstStyle/>
          <a:p>
            <a:fld id="{4B1ED854-0366-F84F-A86C-E3D61E71D0E1}" type="slidenum">
              <a:rPr lang="en-US" smtClean="0"/>
              <a:t>6</a:t>
            </a:fld>
            <a:endParaRPr lang="en-US"/>
          </a:p>
        </p:txBody>
      </p:sp>
    </p:spTree>
    <p:extLst>
      <p:ext uri="{BB962C8B-B14F-4D97-AF65-F5344CB8AC3E}">
        <p14:creationId xmlns:p14="http://schemas.microsoft.com/office/powerpoint/2010/main" val="77538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Magenta = 1 </a:t>
            </a:r>
            <a:r>
              <a:rPr lang="en-US" dirty="0" err="1" smtClean="0"/>
              <a:t>atm</a:t>
            </a:r>
            <a:endParaRPr lang="en-US" dirty="0" smtClean="0"/>
          </a:p>
          <a:p>
            <a:r>
              <a:rPr lang="en-US" dirty="0" smtClean="0"/>
              <a:t>Cyan =</a:t>
            </a:r>
            <a:r>
              <a:rPr lang="en-US" baseline="0" dirty="0" smtClean="0"/>
              <a:t> 10 mbar</a:t>
            </a:r>
          </a:p>
          <a:p>
            <a:endParaRPr lang="en-US" dirty="0"/>
          </a:p>
        </p:txBody>
      </p:sp>
      <p:sp>
        <p:nvSpPr>
          <p:cNvPr id="4" name="Slide Number Placeholder 3"/>
          <p:cNvSpPr>
            <a:spLocks noGrp="1"/>
          </p:cNvSpPr>
          <p:nvPr>
            <p:ph type="sldNum" sz="quarter" idx="10"/>
          </p:nvPr>
        </p:nvSpPr>
        <p:spPr/>
        <p:txBody>
          <a:bodyPr/>
          <a:lstStyle/>
          <a:p>
            <a:fld id="{4B1ED854-0366-F84F-A86C-E3D61E71D0E1}" type="slidenum">
              <a:rPr lang="en-US" smtClean="0"/>
              <a:t>7</a:t>
            </a:fld>
            <a:endParaRPr lang="en-US"/>
          </a:p>
        </p:txBody>
      </p:sp>
    </p:spTree>
    <p:extLst>
      <p:ext uri="{BB962C8B-B14F-4D97-AF65-F5344CB8AC3E}">
        <p14:creationId xmlns:p14="http://schemas.microsoft.com/office/powerpoint/2010/main" val="265438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79646"/>
                </a:solidFill>
              </a:rPr>
              <a:t>The average slope (m) was equal to -2.42 with a standard deviation of 0.25.</a:t>
            </a:r>
          </a:p>
          <a:p>
            <a:r>
              <a:rPr lang="en-US" sz="1200" dirty="0" smtClean="0">
                <a:solidFill>
                  <a:srgbClr val="000000"/>
                </a:solidFill>
                <a:cs typeface="Times New Roman" charset="0"/>
              </a:rPr>
              <a:t>The density fluctuations at different time scales are used to determine the influence of the Solar wind fluctuations on the accuracy of the </a:t>
            </a:r>
            <a:r>
              <a:rPr lang="en-US" sz="1200" dirty="0" err="1" smtClean="0">
                <a:solidFill>
                  <a:srgbClr val="000000"/>
                </a:solidFill>
                <a:cs typeface="Times New Roman" charset="0"/>
              </a:rPr>
              <a:t>astrometric</a:t>
            </a:r>
            <a:r>
              <a:rPr lang="en-US" sz="1200" dirty="0" smtClean="0">
                <a:solidFill>
                  <a:srgbClr val="000000"/>
                </a:solidFill>
                <a:cs typeface="Times New Roman" charset="0"/>
              </a:rPr>
              <a:t> VLBI observations of planetary probes.</a:t>
            </a:r>
          </a:p>
          <a:p>
            <a:r>
              <a:rPr lang="en-US" sz="1200" dirty="0" smtClean="0">
                <a:solidFill>
                  <a:srgbClr val="000000"/>
                </a:solidFill>
                <a:cs typeface="Times New Roman" charset="0"/>
              </a:rPr>
              <a:t>A Total Electron Content (TEC) model was derived from the phase fluctuations density as a function of the solar elongation.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B1ED854-0366-F84F-A86C-E3D61E71D0E1}" type="slidenum">
              <a:rPr lang="en-US" smtClean="0"/>
              <a:t>8</a:t>
            </a:fld>
            <a:endParaRPr lang="en-US"/>
          </a:p>
        </p:txBody>
      </p:sp>
    </p:spTree>
    <p:extLst>
      <p:ext uri="{BB962C8B-B14F-4D97-AF65-F5344CB8AC3E}">
        <p14:creationId xmlns:p14="http://schemas.microsoft.com/office/powerpoint/2010/main" val="192832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study of phase fluctuation dependence on the Solar elongation is providing the estimates of the optimal nodding time scheme for EVN phase referencing and different Solar elongations and phase of the Solar activity cycle to achieve the better imaging and position results.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 results were published (Molera et al., 2014 A&amp;A)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Second paper is submitted at PSS (Molera et al., 2014 b, PSS)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Results on minor conjunction are in preparation.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1ED854-0366-F84F-A86C-E3D61E71D0E1}" type="slidenum">
              <a:rPr lang="en-US" smtClean="0"/>
              <a:t>9</a:t>
            </a:fld>
            <a:endParaRPr lang="en-US"/>
          </a:p>
        </p:txBody>
      </p:sp>
    </p:spTree>
    <p:extLst>
      <p:ext uri="{BB962C8B-B14F-4D97-AF65-F5344CB8AC3E}">
        <p14:creationId xmlns:p14="http://schemas.microsoft.com/office/powerpoint/2010/main" val="45626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E23A3E-B477-ED43-93A6-F347F15B30C5}" type="datetime1">
              <a:rPr lang="ca-ES" smtClean="0"/>
              <a:t>08/10/14</a:t>
            </a:fld>
            <a:endParaRPr lang="en-US"/>
          </a:p>
        </p:txBody>
      </p:sp>
      <p:sp>
        <p:nvSpPr>
          <p:cNvPr id="5" name="Footer Placeholder 4"/>
          <p:cNvSpPr>
            <a:spLocks noGrp="1"/>
          </p:cNvSpPr>
          <p:nvPr>
            <p:ph type="ftr" sz="quarter" idx="11"/>
          </p:nvPr>
        </p:nvSpPr>
        <p:spPr/>
        <p:txBody>
          <a:bodyPr/>
          <a:lstStyle/>
          <a:p>
            <a:r>
              <a:rPr lang="en-US" smtClean="0"/>
              <a:t>EVN symposium - Cagliari</a:t>
            </a:r>
            <a:endParaRPr lang="en-US"/>
          </a:p>
        </p:txBody>
      </p:sp>
      <p:sp>
        <p:nvSpPr>
          <p:cNvPr id="6" name="Slide Number Placeholder 5"/>
          <p:cNvSpPr>
            <a:spLocks noGrp="1"/>
          </p:cNvSpPr>
          <p:nvPr>
            <p:ph type="sldNum" sz="quarter" idx="12"/>
          </p:nvPr>
        </p:nvSpPr>
        <p:spPr/>
        <p:txBody>
          <a:bodyPr/>
          <a:lstStyle/>
          <a:p>
            <a:fld id="{EADEA5E8-3C31-BE46-8AB9-863283CF1494}"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257EE-3163-D34F-9D38-3F00D575B64A}" type="datetime1">
              <a:rPr lang="ca-ES" smtClean="0"/>
              <a:t>08/10/14</a:t>
            </a:fld>
            <a:endParaRPr lang="en-US"/>
          </a:p>
        </p:txBody>
      </p:sp>
      <p:sp>
        <p:nvSpPr>
          <p:cNvPr id="5" name="Footer Placeholder 4"/>
          <p:cNvSpPr>
            <a:spLocks noGrp="1"/>
          </p:cNvSpPr>
          <p:nvPr>
            <p:ph type="ftr" sz="quarter" idx="11"/>
          </p:nvPr>
        </p:nvSpPr>
        <p:spPr/>
        <p:txBody>
          <a:bodyPr/>
          <a:lstStyle/>
          <a:p>
            <a:r>
              <a:rPr lang="en-US" smtClean="0"/>
              <a:t>EVN symposium - Cagliari</a:t>
            </a:r>
            <a:endParaRPr lang="en-US"/>
          </a:p>
        </p:txBody>
      </p:sp>
      <p:sp>
        <p:nvSpPr>
          <p:cNvPr id="6" name="Slide Number Placeholder 5"/>
          <p:cNvSpPr>
            <a:spLocks noGrp="1"/>
          </p:cNvSpPr>
          <p:nvPr>
            <p:ph type="sldNum" sz="quarter" idx="12"/>
          </p:nvPr>
        </p:nvSpPr>
        <p:spPr/>
        <p:txBody>
          <a:bodyPr/>
          <a:lstStyle/>
          <a:p>
            <a:fld id="{EADEA5E8-3C31-BE46-8AB9-863283CF1494}"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16D57-A9FB-4548-B491-35037DCD80B0}" type="datetime1">
              <a:rPr lang="ca-ES" smtClean="0"/>
              <a:t>08/10/14</a:t>
            </a:fld>
            <a:endParaRPr lang="en-US"/>
          </a:p>
        </p:txBody>
      </p:sp>
      <p:sp>
        <p:nvSpPr>
          <p:cNvPr id="5" name="Footer Placeholder 4"/>
          <p:cNvSpPr>
            <a:spLocks noGrp="1"/>
          </p:cNvSpPr>
          <p:nvPr>
            <p:ph type="ftr" sz="quarter" idx="11"/>
          </p:nvPr>
        </p:nvSpPr>
        <p:spPr/>
        <p:txBody>
          <a:bodyPr/>
          <a:lstStyle/>
          <a:p>
            <a:r>
              <a:rPr lang="en-US" smtClean="0"/>
              <a:t>EVN symposium - Cagliari</a:t>
            </a:r>
            <a:endParaRPr lang="en-US"/>
          </a:p>
        </p:txBody>
      </p:sp>
      <p:sp>
        <p:nvSpPr>
          <p:cNvPr id="6" name="Slide Number Placeholder 5"/>
          <p:cNvSpPr>
            <a:spLocks noGrp="1"/>
          </p:cNvSpPr>
          <p:nvPr>
            <p:ph type="sldNum" sz="quarter" idx="12"/>
          </p:nvPr>
        </p:nvSpPr>
        <p:spPr/>
        <p:txBody>
          <a:bodyPr/>
          <a:lstStyle/>
          <a:p>
            <a:fld id="{EADEA5E8-3C31-BE46-8AB9-863283CF1494}"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D879AD-3485-B74F-8976-A1D325B8F182}" type="datetime1">
              <a:rPr lang="ca-ES" smtClean="0"/>
              <a:t>08/10/14</a:t>
            </a:fld>
            <a:endParaRPr lang="en-US"/>
          </a:p>
        </p:txBody>
      </p:sp>
      <p:sp>
        <p:nvSpPr>
          <p:cNvPr id="5" name="Footer Placeholder 4"/>
          <p:cNvSpPr>
            <a:spLocks noGrp="1"/>
          </p:cNvSpPr>
          <p:nvPr>
            <p:ph type="ftr" sz="quarter" idx="11"/>
          </p:nvPr>
        </p:nvSpPr>
        <p:spPr/>
        <p:txBody>
          <a:bodyPr/>
          <a:lstStyle/>
          <a:p>
            <a:r>
              <a:rPr lang="en-US" smtClean="0"/>
              <a:t>EVN symposium - Cagliari</a:t>
            </a:r>
            <a:endParaRPr lang="en-US"/>
          </a:p>
        </p:txBody>
      </p:sp>
      <p:sp>
        <p:nvSpPr>
          <p:cNvPr id="6" name="Slide Number Placeholder 5"/>
          <p:cNvSpPr>
            <a:spLocks noGrp="1"/>
          </p:cNvSpPr>
          <p:nvPr>
            <p:ph type="sldNum" sz="quarter" idx="12"/>
          </p:nvPr>
        </p:nvSpPr>
        <p:spPr/>
        <p:txBody>
          <a:bodyPr/>
          <a:lstStyle/>
          <a:p>
            <a:fld id="{EADEA5E8-3C31-BE46-8AB9-863283CF149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56B69-5A33-F340-8635-9F390FE0A733}" type="datetime1">
              <a:rPr lang="ca-ES" smtClean="0"/>
              <a:t>08/10/14</a:t>
            </a:fld>
            <a:endParaRPr lang="en-US"/>
          </a:p>
        </p:txBody>
      </p:sp>
      <p:sp>
        <p:nvSpPr>
          <p:cNvPr id="5" name="Footer Placeholder 4"/>
          <p:cNvSpPr>
            <a:spLocks noGrp="1"/>
          </p:cNvSpPr>
          <p:nvPr>
            <p:ph type="ftr" sz="quarter" idx="11"/>
          </p:nvPr>
        </p:nvSpPr>
        <p:spPr/>
        <p:txBody>
          <a:bodyPr/>
          <a:lstStyle/>
          <a:p>
            <a:r>
              <a:rPr lang="en-US" smtClean="0"/>
              <a:t>EVN symposium - Cagliari</a:t>
            </a:r>
            <a:endParaRPr lang="en-US"/>
          </a:p>
        </p:txBody>
      </p:sp>
      <p:sp>
        <p:nvSpPr>
          <p:cNvPr id="6" name="Slide Number Placeholder 5"/>
          <p:cNvSpPr>
            <a:spLocks noGrp="1"/>
          </p:cNvSpPr>
          <p:nvPr>
            <p:ph type="sldNum" sz="quarter" idx="12"/>
          </p:nvPr>
        </p:nvSpPr>
        <p:spPr/>
        <p:txBody>
          <a:bodyPr/>
          <a:lstStyle/>
          <a:p>
            <a:fld id="{EADEA5E8-3C31-BE46-8AB9-863283CF1494}"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7FB324-EF20-114F-8645-84BA4259F4F9}" type="datetime1">
              <a:rPr lang="ca-ES" smtClean="0"/>
              <a:t>08/10/14</a:t>
            </a:fld>
            <a:endParaRPr lang="en-US"/>
          </a:p>
        </p:txBody>
      </p:sp>
      <p:sp>
        <p:nvSpPr>
          <p:cNvPr id="6" name="Footer Placeholder 5"/>
          <p:cNvSpPr>
            <a:spLocks noGrp="1"/>
          </p:cNvSpPr>
          <p:nvPr>
            <p:ph type="ftr" sz="quarter" idx="11"/>
          </p:nvPr>
        </p:nvSpPr>
        <p:spPr/>
        <p:txBody>
          <a:bodyPr/>
          <a:lstStyle/>
          <a:p>
            <a:r>
              <a:rPr lang="en-US" smtClean="0"/>
              <a:t>EVN symposium - Cagliari</a:t>
            </a:r>
            <a:endParaRPr lang="en-US"/>
          </a:p>
        </p:txBody>
      </p:sp>
      <p:sp>
        <p:nvSpPr>
          <p:cNvPr id="7" name="Slide Number Placeholder 6"/>
          <p:cNvSpPr>
            <a:spLocks noGrp="1"/>
          </p:cNvSpPr>
          <p:nvPr>
            <p:ph type="sldNum" sz="quarter" idx="12"/>
          </p:nvPr>
        </p:nvSpPr>
        <p:spPr/>
        <p:txBody>
          <a:bodyPr/>
          <a:lstStyle/>
          <a:p>
            <a:fld id="{EADEA5E8-3C31-BE46-8AB9-863283CF149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5419C2-6A77-7B40-B4B2-35BCDA5A324F}" type="datetime1">
              <a:rPr lang="ca-ES" smtClean="0"/>
              <a:t>08/10/14</a:t>
            </a:fld>
            <a:endParaRPr lang="en-US"/>
          </a:p>
        </p:txBody>
      </p:sp>
      <p:sp>
        <p:nvSpPr>
          <p:cNvPr id="8" name="Footer Placeholder 7"/>
          <p:cNvSpPr>
            <a:spLocks noGrp="1"/>
          </p:cNvSpPr>
          <p:nvPr>
            <p:ph type="ftr" sz="quarter" idx="11"/>
          </p:nvPr>
        </p:nvSpPr>
        <p:spPr/>
        <p:txBody>
          <a:bodyPr/>
          <a:lstStyle/>
          <a:p>
            <a:r>
              <a:rPr lang="en-US" smtClean="0"/>
              <a:t>EVN symposium - Cagliari</a:t>
            </a:r>
            <a:endParaRPr lang="en-US"/>
          </a:p>
        </p:txBody>
      </p:sp>
      <p:sp>
        <p:nvSpPr>
          <p:cNvPr id="9" name="Slide Number Placeholder 8"/>
          <p:cNvSpPr>
            <a:spLocks noGrp="1"/>
          </p:cNvSpPr>
          <p:nvPr>
            <p:ph type="sldNum" sz="quarter" idx="12"/>
          </p:nvPr>
        </p:nvSpPr>
        <p:spPr/>
        <p:txBody>
          <a:bodyPr/>
          <a:lstStyle/>
          <a:p>
            <a:fld id="{EADEA5E8-3C31-BE46-8AB9-863283CF149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06A52F-772F-B848-BDC4-2F54D1DAE39D}" type="datetime1">
              <a:rPr lang="ca-ES" smtClean="0"/>
              <a:t>08/10/14</a:t>
            </a:fld>
            <a:endParaRPr lang="en-US"/>
          </a:p>
        </p:txBody>
      </p:sp>
      <p:sp>
        <p:nvSpPr>
          <p:cNvPr id="4" name="Footer Placeholder 3"/>
          <p:cNvSpPr>
            <a:spLocks noGrp="1"/>
          </p:cNvSpPr>
          <p:nvPr>
            <p:ph type="ftr" sz="quarter" idx="11"/>
          </p:nvPr>
        </p:nvSpPr>
        <p:spPr/>
        <p:txBody>
          <a:bodyPr/>
          <a:lstStyle/>
          <a:p>
            <a:r>
              <a:rPr lang="en-US" smtClean="0"/>
              <a:t>EVN symposium - Cagliari</a:t>
            </a:r>
            <a:endParaRPr lang="en-US"/>
          </a:p>
        </p:txBody>
      </p:sp>
      <p:sp>
        <p:nvSpPr>
          <p:cNvPr id="5" name="Slide Number Placeholder 4"/>
          <p:cNvSpPr>
            <a:spLocks noGrp="1"/>
          </p:cNvSpPr>
          <p:nvPr>
            <p:ph type="sldNum" sz="quarter" idx="12"/>
          </p:nvPr>
        </p:nvSpPr>
        <p:spPr/>
        <p:txBody>
          <a:bodyPr/>
          <a:lstStyle/>
          <a:p>
            <a:fld id="{EADEA5E8-3C31-BE46-8AB9-863283CF1494}"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42E3D-BF34-744E-8B46-EDBD7ED597A7}" type="datetime1">
              <a:rPr lang="ca-ES" smtClean="0"/>
              <a:t>08/10/14</a:t>
            </a:fld>
            <a:endParaRPr lang="en-US"/>
          </a:p>
        </p:txBody>
      </p:sp>
      <p:sp>
        <p:nvSpPr>
          <p:cNvPr id="3" name="Footer Placeholder 2"/>
          <p:cNvSpPr>
            <a:spLocks noGrp="1"/>
          </p:cNvSpPr>
          <p:nvPr>
            <p:ph type="ftr" sz="quarter" idx="11"/>
          </p:nvPr>
        </p:nvSpPr>
        <p:spPr/>
        <p:txBody>
          <a:bodyPr/>
          <a:lstStyle/>
          <a:p>
            <a:r>
              <a:rPr lang="en-US" smtClean="0"/>
              <a:t>EVN symposium - Cagliari</a:t>
            </a:r>
            <a:endParaRPr lang="en-US"/>
          </a:p>
        </p:txBody>
      </p:sp>
      <p:sp>
        <p:nvSpPr>
          <p:cNvPr id="4" name="Slide Number Placeholder 3"/>
          <p:cNvSpPr>
            <a:spLocks noGrp="1"/>
          </p:cNvSpPr>
          <p:nvPr>
            <p:ph type="sldNum" sz="quarter" idx="12"/>
          </p:nvPr>
        </p:nvSpPr>
        <p:spPr/>
        <p:txBody>
          <a:bodyPr/>
          <a:lstStyle/>
          <a:p>
            <a:fld id="{EADEA5E8-3C31-BE46-8AB9-863283CF1494}"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09C64-859F-094E-ADE9-3DFDE7DE0DDE}" type="datetime1">
              <a:rPr lang="ca-ES" smtClean="0"/>
              <a:t>08/10/14</a:t>
            </a:fld>
            <a:endParaRPr lang="en-US"/>
          </a:p>
        </p:txBody>
      </p:sp>
      <p:sp>
        <p:nvSpPr>
          <p:cNvPr id="6" name="Footer Placeholder 5"/>
          <p:cNvSpPr>
            <a:spLocks noGrp="1"/>
          </p:cNvSpPr>
          <p:nvPr>
            <p:ph type="ftr" sz="quarter" idx="11"/>
          </p:nvPr>
        </p:nvSpPr>
        <p:spPr/>
        <p:txBody>
          <a:bodyPr/>
          <a:lstStyle/>
          <a:p>
            <a:r>
              <a:rPr lang="en-US" smtClean="0"/>
              <a:t>EVN symposium - Cagliari</a:t>
            </a:r>
            <a:endParaRPr lang="en-US"/>
          </a:p>
        </p:txBody>
      </p:sp>
      <p:sp>
        <p:nvSpPr>
          <p:cNvPr id="7" name="Slide Number Placeholder 6"/>
          <p:cNvSpPr>
            <a:spLocks noGrp="1"/>
          </p:cNvSpPr>
          <p:nvPr>
            <p:ph type="sldNum" sz="quarter" idx="12"/>
          </p:nvPr>
        </p:nvSpPr>
        <p:spPr/>
        <p:txBody>
          <a:bodyPr/>
          <a:lstStyle/>
          <a:p>
            <a:fld id="{EADEA5E8-3C31-BE46-8AB9-863283CF1494}"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58B42-A914-5447-856F-6415AE38B0D4}" type="datetime1">
              <a:rPr lang="ca-ES" smtClean="0"/>
              <a:t>08/10/14</a:t>
            </a:fld>
            <a:endParaRPr lang="en-US"/>
          </a:p>
        </p:txBody>
      </p:sp>
      <p:sp>
        <p:nvSpPr>
          <p:cNvPr id="6" name="Footer Placeholder 5"/>
          <p:cNvSpPr>
            <a:spLocks noGrp="1"/>
          </p:cNvSpPr>
          <p:nvPr>
            <p:ph type="ftr" sz="quarter" idx="11"/>
          </p:nvPr>
        </p:nvSpPr>
        <p:spPr/>
        <p:txBody>
          <a:bodyPr/>
          <a:lstStyle/>
          <a:p>
            <a:r>
              <a:rPr lang="en-US" smtClean="0"/>
              <a:t>EVN symposium - Cagliari</a:t>
            </a:r>
            <a:endParaRPr lang="en-US"/>
          </a:p>
        </p:txBody>
      </p:sp>
      <p:sp>
        <p:nvSpPr>
          <p:cNvPr id="7" name="Slide Number Placeholder 6"/>
          <p:cNvSpPr>
            <a:spLocks noGrp="1"/>
          </p:cNvSpPr>
          <p:nvPr>
            <p:ph type="sldNum" sz="quarter" idx="12"/>
          </p:nvPr>
        </p:nvSpPr>
        <p:spPr/>
        <p:txBody>
          <a:bodyPr/>
          <a:lstStyle/>
          <a:p>
            <a:fld id="{EADEA5E8-3C31-BE46-8AB9-863283CF1494}"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DC65608-2CA9-9347-9958-543FF49749C8}" type="datetime1">
              <a:rPr lang="ca-ES" smtClean="0"/>
              <a:t>08/10/14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EVN symposium - Cagliari</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ADEA5E8-3C31-BE46-8AB9-863283CF14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lera@jive.nl" TargetMode="External"/><Relationship Id="rId4" Type="http://schemas.openxmlformats.org/officeDocument/2006/relationships/image" Target="../media/image1.emf"/><Relationship Id="rId5" Type="http://schemas.openxmlformats.org/officeDocument/2006/relationships/image" Target="../media/image2.png"/><Relationship Id="rId6"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png"/><Relationship Id="rId6"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gif"/><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7166" y="2929290"/>
            <a:ext cx="6400800" cy="1034428"/>
          </a:xfrm>
        </p:spPr>
        <p:txBody>
          <a:bodyPr/>
          <a:lstStyle/>
          <a:p>
            <a:pPr algn="ctr"/>
            <a:r>
              <a:rPr lang="en-US" dirty="0" smtClean="0"/>
              <a:t>Scintillation of VEX and MEX radio signal on interplanetary and ionosphere plasma</a:t>
            </a:r>
            <a:endParaRPr lang="en-US" dirty="0"/>
          </a:p>
        </p:txBody>
      </p:sp>
      <p:sp>
        <p:nvSpPr>
          <p:cNvPr id="2" name="Title 1"/>
          <p:cNvSpPr>
            <a:spLocks noGrp="1"/>
          </p:cNvSpPr>
          <p:nvPr>
            <p:ph type="ctrTitle"/>
          </p:nvPr>
        </p:nvSpPr>
        <p:spPr>
          <a:xfrm>
            <a:off x="685800" y="1124303"/>
            <a:ext cx="7772400" cy="1470025"/>
          </a:xfrm>
        </p:spPr>
        <p:txBody>
          <a:bodyPr>
            <a:normAutofit/>
          </a:bodyPr>
          <a:lstStyle/>
          <a:p>
            <a:pPr algn="ctr"/>
            <a:r>
              <a:rPr lang="en-US" sz="3000" dirty="0" smtClean="0"/>
              <a:t>Planetary Radio Interferometry and Doppler Experiment (PRIDE):</a:t>
            </a:r>
            <a:endParaRPr lang="en-US" sz="3000" dirty="0"/>
          </a:p>
        </p:txBody>
      </p:sp>
      <p:sp>
        <p:nvSpPr>
          <p:cNvPr id="4" name="Subtitle 2"/>
          <p:cNvSpPr txBox="1">
            <a:spLocks/>
          </p:cNvSpPr>
          <p:nvPr/>
        </p:nvSpPr>
        <p:spPr>
          <a:xfrm>
            <a:off x="1955095" y="4398911"/>
            <a:ext cx="5422895" cy="1171677"/>
          </a:xfrm>
          <a:prstGeom prst="rect">
            <a:avLst/>
          </a:prstGeom>
        </p:spPr>
        <p:txBody>
          <a:bodyPr vert="horz" lIns="91440" tIns="45720" rIns="91440" bIns="45720" rtlCol="0">
            <a:normAutofit fontScale="5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500" dirty="0" smtClean="0"/>
              <a:t>G. Molera Calvés </a:t>
            </a:r>
            <a:r>
              <a:rPr lang="en-US" sz="2600" baseline="30000" dirty="0" smtClean="0"/>
              <a:t>1,2 </a:t>
            </a:r>
            <a:r>
              <a:rPr lang="en-US" sz="1800" dirty="0"/>
              <a:t>e-mail: </a:t>
            </a:r>
            <a:r>
              <a:rPr lang="en-US" sz="1800" dirty="0">
                <a:solidFill>
                  <a:srgbClr val="0000FF"/>
                </a:solidFill>
                <a:hlinkClick r:id="rId3"/>
              </a:rPr>
              <a:t>molera@</a:t>
            </a:r>
            <a:r>
              <a:rPr lang="en-US" sz="1800" dirty="0" smtClean="0">
                <a:solidFill>
                  <a:srgbClr val="0000FF"/>
                </a:solidFill>
                <a:hlinkClick r:id="rId3"/>
              </a:rPr>
              <a:t>jive.nl</a:t>
            </a:r>
            <a:endParaRPr lang="en-US" sz="1800" dirty="0" smtClean="0">
              <a:solidFill>
                <a:srgbClr val="0000FF"/>
              </a:solidFill>
            </a:endParaRPr>
          </a:p>
          <a:p>
            <a:r>
              <a:rPr lang="en-US" sz="2600" dirty="0" smtClean="0">
                <a:solidFill>
                  <a:schemeClr val="bg1">
                    <a:lumMod val="50000"/>
                  </a:schemeClr>
                </a:solidFill>
              </a:rPr>
              <a:t>On behalf of the PRIDE team </a:t>
            </a:r>
          </a:p>
          <a:p>
            <a:endParaRPr lang="en-US" sz="2600" dirty="0" smtClean="0">
              <a:solidFill>
                <a:schemeClr val="bg1">
                  <a:lumMod val="50000"/>
                </a:schemeClr>
              </a:solidFill>
            </a:endParaRPr>
          </a:p>
          <a:p>
            <a:r>
              <a:rPr lang="en-US" sz="2500" baseline="30000" dirty="0" smtClean="0"/>
              <a:t>1 </a:t>
            </a:r>
            <a:r>
              <a:rPr lang="en-US" sz="2500" dirty="0" smtClean="0"/>
              <a:t>Joint Institute for VLBI in Europe, the Netherlands</a:t>
            </a:r>
          </a:p>
          <a:p>
            <a:r>
              <a:rPr lang="en-US" sz="2500" baseline="30000" dirty="0" smtClean="0"/>
              <a:t>2 </a:t>
            </a:r>
            <a:r>
              <a:rPr lang="en-US" sz="2500" dirty="0" smtClean="0"/>
              <a:t>Aalto University Metsähovi radio observatory, Finland</a:t>
            </a:r>
            <a:endParaRPr lang="en-US" sz="2500" dirty="0"/>
          </a:p>
        </p:txBody>
      </p:sp>
      <p:pic>
        <p:nvPicPr>
          <p:cNvPr id="6" name="Picture 5" descr="JIVE_logo.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5219" y="5762053"/>
            <a:ext cx="2514939" cy="1004458"/>
          </a:xfrm>
          <a:prstGeom prst="rect">
            <a:avLst/>
          </a:prstGeom>
        </p:spPr>
      </p:pic>
      <p:pic>
        <p:nvPicPr>
          <p:cNvPr id="7" name="Picture 6" descr="evn-new"/>
          <p:cNvPicPr>
            <a:picLocks noChangeAspect="1" noChangeArrowheads="1"/>
          </p:cNvPicPr>
          <p:nvPr/>
        </p:nvPicPr>
        <p:blipFill>
          <a:blip r:embed="rId5" cstate="print"/>
          <a:srcRect/>
          <a:stretch>
            <a:fillRect/>
          </a:stretch>
        </p:blipFill>
        <p:spPr bwMode="auto">
          <a:xfrm>
            <a:off x="976098" y="5908146"/>
            <a:ext cx="1642720" cy="949854"/>
          </a:xfrm>
          <a:prstGeom prst="rect">
            <a:avLst/>
          </a:prstGeom>
          <a:noFill/>
          <a:ln w="9525">
            <a:noFill/>
            <a:miter lim="800000"/>
            <a:headEnd/>
            <a:tailEnd/>
          </a:ln>
        </p:spPr>
      </p:pic>
      <p:pic>
        <p:nvPicPr>
          <p:cNvPr id="8" name="Picture 7"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7846" y="5856743"/>
            <a:ext cx="1188720" cy="990600"/>
          </a:xfrm>
          <a:prstGeom prst="rect">
            <a:avLst/>
          </a:prstGeom>
        </p:spPr>
      </p:pic>
    </p:spTree>
    <p:extLst>
      <p:ext uri="{BB962C8B-B14F-4D97-AF65-F5344CB8AC3E}">
        <p14:creationId xmlns:p14="http://schemas.microsoft.com/office/powerpoint/2010/main" val="391154696"/>
      </p:ext>
    </p:extLst>
  </p:cSld>
  <p:clrMapOvr>
    <a:masterClrMapping/>
  </p:clrMapOvr>
  <mc:AlternateContent xmlns:mc="http://schemas.openxmlformats.org/markup-compatibility/2006">
    <mc:Choice xmlns:p14="http://schemas.microsoft.com/office/powerpoint/2010/main" Requires="p14">
      <p:transition spd="slow" p14:dur="2000" advTm="51431"/>
    </mc:Choice>
    <mc:Fallback>
      <p:transition xmlns:p14="http://schemas.microsoft.com/office/powerpoint/2010/main" spd="slow" advTm="51431"/>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D879AD-3485-B74F-8976-A1D325B8F182}" type="datetime1">
              <a:rPr lang="ca-ES" smtClean="0"/>
              <a:t>08/10/14</a:t>
            </a:fld>
            <a:endParaRPr lang="en-US"/>
          </a:p>
        </p:txBody>
      </p:sp>
      <p:sp>
        <p:nvSpPr>
          <p:cNvPr id="5" name="Footer Placeholder 4"/>
          <p:cNvSpPr>
            <a:spLocks noGrp="1"/>
          </p:cNvSpPr>
          <p:nvPr>
            <p:ph type="ftr" sz="quarter" idx="11"/>
          </p:nvPr>
        </p:nvSpPr>
        <p:spPr/>
        <p:txBody>
          <a:bodyPr/>
          <a:lstStyle/>
          <a:p>
            <a:r>
              <a:rPr lang="en-US" smtClean="0"/>
              <a:t>EVN symposium - Cagliari</a:t>
            </a:r>
            <a:endParaRPr lang="en-US"/>
          </a:p>
        </p:txBody>
      </p:sp>
      <p:sp>
        <p:nvSpPr>
          <p:cNvPr id="6" name="Slide Number Placeholder 5"/>
          <p:cNvSpPr>
            <a:spLocks noGrp="1"/>
          </p:cNvSpPr>
          <p:nvPr>
            <p:ph type="sldNum" sz="quarter" idx="12"/>
          </p:nvPr>
        </p:nvSpPr>
        <p:spPr/>
        <p:txBody>
          <a:bodyPr/>
          <a:lstStyle/>
          <a:p>
            <a:fld id="{EADEA5E8-3C31-BE46-8AB9-863283CF1494}" type="slidenum">
              <a:rPr lang="en-US" smtClean="0"/>
              <a:t>10</a:t>
            </a:fld>
            <a:endParaRPr lang="en-US"/>
          </a:p>
        </p:txBody>
      </p:sp>
      <p:sp>
        <p:nvSpPr>
          <p:cNvPr id="2" name="Title 1"/>
          <p:cNvSpPr>
            <a:spLocks noGrp="1"/>
          </p:cNvSpPr>
          <p:nvPr>
            <p:ph type="title"/>
          </p:nvPr>
        </p:nvSpPr>
        <p:spPr>
          <a:xfrm>
            <a:off x="731227" y="4689668"/>
            <a:ext cx="7688873" cy="1143000"/>
          </a:xfrm>
        </p:spPr>
        <p:txBody>
          <a:bodyPr/>
          <a:lstStyle/>
          <a:p>
            <a:r>
              <a:rPr lang="en-US" dirty="0"/>
              <a:t>Analysis results for </a:t>
            </a:r>
            <a:r>
              <a:rPr lang="en-US" dirty="0" smtClean="0"/>
              <a:t>MEX</a:t>
            </a:r>
            <a:endParaRPr lang="en-US" dirty="0"/>
          </a:p>
        </p:txBody>
      </p:sp>
      <p:pic>
        <p:nvPicPr>
          <p:cNvPr id="7" name="Content Placeholder 6"/>
          <p:cNvPicPr>
            <a:picLocks noGrp="1" noChangeAspect="1"/>
          </p:cNvPicPr>
          <p:nvPr>
            <p:ph sz="quarter" idx="13"/>
          </p:nvPr>
        </p:nvPicPr>
        <p:blipFill>
          <a:blip r:embed="rId2"/>
          <a:srcRect t="598" b="598"/>
          <a:stretch>
            <a:fillRect/>
          </a:stretch>
        </p:blipFill>
        <p:spPr>
          <a:xfrm>
            <a:off x="616927" y="117423"/>
            <a:ext cx="8069873" cy="4380788"/>
          </a:xfrm>
        </p:spPr>
      </p:pic>
    </p:spTree>
    <p:extLst>
      <p:ext uri="{BB962C8B-B14F-4D97-AF65-F5344CB8AC3E}">
        <p14:creationId xmlns:p14="http://schemas.microsoft.com/office/powerpoint/2010/main" val="29603400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91D0FC-3E06-D34F-9C30-AF3ADCFBA385}" type="datetime1">
              <a:rPr lang="ca-ES" smtClean="0"/>
              <a:t>08/10/14</a:t>
            </a:fld>
            <a:endParaRPr lang="en-US"/>
          </a:p>
        </p:txBody>
      </p:sp>
      <p:sp>
        <p:nvSpPr>
          <p:cNvPr id="7" name="Footer Placeholder 6"/>
          <p:cNvSpPr>
            <a:spLocks noGrp="1"/>
          </p:cNvSpPr>
          <p:nvPr>
            <p:ph type="ftr" sz="quarter" idx="11"/>
          </p:nvPr>
        </p:nvSpPr>
        <p:spPr/>
        <p:txBody>
          <a:bodyPr/>
          <a:lstStyle/>
          <a:p>
            <a:r>
              <a:rPr lang="en-US" smtClean="0"/>
              <a:t>EVN symposium - Cagliari</a:t>
            </a:r>
            <a:endParaRPr lang="en-US"/>
          </a:p>
        </p:txBody>
      </p:sp>
      <p:sp>
        <p:nvSpPr>
          <p:cNvPr id="10" name="Slide Number Placeholder 9"/>
          <p:cNvSpPr>
            <a:spLocks noGrp="1"/>
          </p:cNvSpPr>
          <p:nvPr>
            <p:ph type="sldNum" sz="quarter" idx="12"/>
          </p:nvPr>
        </p:nvSpPr>
        <p:spPr/>
        <p:txBody>
          <a:bodyPr/>
          <a:lstStyle/>
          <a:p>
            <a:fld id="{EADEA5E8-3C31-BE46-8AB9-863283CF1494}" type="slidenum">
              <a:rPr lang="en-US" smtClean="0"/>
              <a:t>11</a:t>
            </a:fld>
            <a:endParaRPr lang="en-US"/>
          </a:p>
        </p:txBody>
      </p:sp>
      <p:sp>
        <p:nvSpPr>
          <p:cNvPr id="2" name="Title 1"/>
          <p:cNvSpPr>
            <a:spLocks noGrp="1"/>
          </p:cNvSpPr>
          <p:nvPr>
            <p:ph type="title"/>
          </p:nvPr>
        </p:nvSpPr>
        <p:spPr>
          <a:xfrm>
            <a:off x="457199" y="333647"/>
            <a:ext cx="6512511" cy="1143000"/>
          </a:xfrm>
        </p:spPr>
        <p:txBody>
          <a:bodyPr>
            <a:noAutofit/>
          </a:bodyPr>
          <a:lstStyle/>
          <a:p>
            <a:r>
              <a:rPr lang="en-US" sz="3600" dirty="0" smtClean="0"/>
              <a:t>3.1 </a:t>
            </a:r>
            <a:r>
              <a:rPr lang="en-US" sz="3600" dirty="0" smtClean="0"/>
              <a:t>IPS with EVN and LOFAR combined observations</a:t>
            </a:r>
            <a:endParaRPr lang="en-US" sz="3600" dirty="0"/>
          </a:p>
        </p:txBody>
      </p:sp>
      <p:sp>
        <p:nvSpPr>
          <p:cNvPr id="3" name="Content Placeholder 2"/>
          <p:cNvSpPr>
            <a:spLocks noGrp="1"/>
          </p:cNvSpPr>
          <p:nvPr>
            <p:ph sz="quarter" idx="13"/>
          </p:nvPr>
        </p:nvSpPr>
        <p:spPr>
          <a:xfrm>
            <a:off x="558484" y="1759167"/>
            <a:ext cx="6020116" cy="2578099"/>
          </a:xfrm>
        </p:spPr>
        <p:txBody>
          <a:bodyPr>
            <a:normAutofit fontScale="92500" lnSpcReduction="10000"/>
          </a:bodyPr>
          <a:lstStyle/>
          <a:p>
            <a:pPr algn="just"/>
            <a:r>
              <a:rPr lang="en-US" sz="1900" dirty="0" smtClean="0">
                <a:solidFill>
                  <a:srgbClr val="0000FF"/>
                </a:solidFill>
              </a:rPr>
              <a:t>Classical </a:t>
            </a:r>
            <a:r>
              <a:rPr lang="en-US" sz="1900" dirty="0">
                <a:solidFill>
                  <a:srgbClr val="0000FF"/>
                </a:solidFill>
              </a:rPr>
              <a:t>IPS studies have used the amplitude fluctuations from the flux density emitted by bright sources to determine the scintillation index</a:t>
            </a:r>
            <a:r>
              <a:rPr lang="en-US" sz="1900" dirty="0" smtClean="0">
                <a:solidFill>
                  <a:srgbClr val="0000FF"/>
                </a:solidFill>
              </a:rPr>
              <a:t>.</a:t>
            </a:r>
          </a:p>
          <a:p>
            <a:pPr algn="just"/>
            <a:r>
              <a:rPr lang="en-US" sz="1900" dirty="0" smtClean="0">
                <a:solidFill>
                  <a:srgbClr val="0000FF"/>
                </a:solidFill>
              </a:rPr>
              <a:t>Combined effort of EISCAT + LOFAR + VLBI for discerning the origin of scintillation.</a:t>
            </a:r>
          </a:p>
          <a:p>
            <a:pPr algn="just"/>
            <a:endParaRPr lang="en-US" sz="1900" dirty="0" smtClean="0"/>
          </a:p>
          <a:p>
            <a:pPr algn="just"/>
            <a:r>
              <a:rPr lang="en-US" sz="1900" dirty="0" smtClean="0">
                <a:solidFill>
                  <a:srgbClr val="FF0000"/>
                </a:solidFill>
              </a:rPr>
              <a:t>16.06.14 </a:t>
            </a:r>
            <a:r>
              <a:rPr lang="en-US" sz="1900" dirty="0" err="1" smtClean="0">
                <a:solidFill>
                  <a:srgbClr val="FF0000"/>
                </a:solidFill>
              </a:rPr>
              <a:t>Cassopeia</a:t>
            </a:r>
            <a:r>
              <a:rPr lang="en-US" sz="1900" dirty="0" smtClean="0">
                <a:solidFill>
                  <a:srgbClr val="FF0000"/>
                </a:solidFill>
              </a:rPr>
              <a:t> A was angularly close to VEX.</a:t>
            </a:r>
            <a:endParaRPr lang="en-US" sz="1900" dirty="0" smtClean="0">
              <a:solidFill>
                <a:srgbClr val="3366FF"/>
              </a:solidFill>
            </a:endParaRPr>
          </a:p>
          <a:p>
            <a:r>
              <a:rPr lang="en-US" sz="1900" dirty="0" smtClean="0">
                <a:solidFill>
                  <a:srgbClr val="3366FF"/>
                </a:solidFill>
              </a:rPr>
              <a:t>Station: </a:t>
            </a:r>
            <a:r>
              <a:rPr lang="en-US" sz="1900" dirty="0" err="1" smtClean="0">
                <a:solidFill>
                  <a:srgbClr val="3366FF"/>
                </a:solidFill>
              </a:rPr>
              <a:t>Zc</a:t>
            </a:r>
            <a:r>
              <a:rPr lang="en-US" sz="1900" dirty="0" smtClean="0">
                <a:solidFill>
                  <a:srgbClr val="3366FF"/>
                </a:solidFill>
              </a:rPr>
              <a:t>, </a:t>
            </a:r>
            <a:r>
              <a:rPr lang="en-US" sz="1900" dirty="0" err="1" smtClean="0">
                <a:solidFill>
                  <a:srgbClr val="3366FF"/>
                </a:solidFill>
              </a:rPr>
              <a:t>Sv</a:t>
            </a:r>
            <a:r>
              <a:rPr lang="en-US" sz="1900" dirty="0" smtClean="0">
                <a:solidFill>
                  <a:srgbClr val="3366FF"/>
                </a:solidFill>
              </a:rPr>
              <a:t>, </a:t>
            </a:r>
            <a:r>
              <a:rPr lang="en-US" sz="1900" dirty="0" err="1" smtClean="0">
                <a:solidFill>
                  <a:srgbClr val="3366FF"/>
                </a:solidFill>
              </a:rPr>
              <a:t>Ys</a:t>
            </a:r>
            <a:r>
              <a:rPr lang="en-US" sz="1900" dirty="0" smtClean="0">
                <a:solidFill>
                  <a:srgbClr val="3366FF"/>
                </a:solidFill>
              </a:rPr>
              <a:t>, </a:t>
            </a:r>
            <a:r>
              <a:rPr lang="en-US" sz="1900" dirty="0" err="1" smtClean="0">
                <a:solidFill>
                  <a:srgbClr val="3366FF"/>
                </a:solidFill>
              </a:rPr>
              <a:t>Wz</a:t>
            </a:r>
            <a:r>
              <a:rPr lang="en-US" sz="1900" dirty="0" smtClean="0">
                <a:solidFill>
                  <a:srgbClr val="3366FF"/>
                </a:solidFill>
              </a:rPr>
              <a:t>, </a:t>
            </a:r>
            <a:r>
              <a:rPr lang="en-US" sz="1900" dirty="0" err="1" smtClean="0">
                <a:solidFill>
                  <a:srgbClr val="3366FF"/>
                </a:solidFill>
              </a:rPr>
              <a:t>Ht</a:t>
            </a:r>
            <a:r>
              <a:rPr lang="en-US" sz="1900" dirty="0" smtClean="0">
                <a:solidFill>
                  <a:srgbClr val="3366FF"/>
                </a:solidFill>
              </a:rPr>
              <a:t>, On</a:t>
            </a:r>
            <a:r>
              <a:rPr lang="en-US" sz="1900" dirty="0" smtClean="0">
                <a:solidFill>
                  <a:srgbClr val="3366FF"/>
                </a:solidFill>
              </a:rPr>
              <a:t> </a:t>
            </a:r>
            <a:endParaRPr lang="en-US" sz="1900" dirty="0"/>
          </a:p>
          <a:p>
            <a:endParaRPr lang="en-US" dirty="0" smtClean="0"/>
          </a:p>
          <a:p>
            <a:endParaRPr lang="en-US" dirty="0"/>
          </a:p>
          <a:p>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21221" y="905147"/>
            <a:ext cx="2142289" cy="2142289"/>
          </a:xfrm>
          <a:prstGeom prst="rect">
            <a:avLst/>
          </a:prstGeom>
        </p:spPr>
      </p:pic>
      <p:pic>
        <p:nvPicPr>
          <p:cNvPr id="6" name="Picture 5" descr="EISCAT1-h280-q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21221" y="3047436"/>
            <a:ext cx="2171651" cy="1915197"/>
          </a:xfrm>
          <a:prstGeom prst="rect">
            <a:avLst/>
          </a:prstGeom>
        </p:spPr>
      </p:pic>
      <p:pic>
        <p:nvPicPr>
          <p:cNvPr id="8" name="Picture"/>
          <p:cNvPicPr/>
          <p:nvPr/>
        </p:nvPicPr>
        <p:blipFill rotWithShape="1">
          <a:blip r:embed="rId5"/>
          <a:srcRect l="7077" r="7863"/>
          <a:stretch/>
        </p:blipFill>
        <p:spPr bwMode="auto">
          <a:xfrm>
            <a:off x="457199" y="4337266"/>
            <a:ext cx="3884400" cy="1895367"/>
          </a:xfrm>
          <a:prstGeom prst="rect">
            <a:avLst/>
          </a:prstGeom>
          <a:noFill/>
          <a:ln w="9525">
            <a:noFill/>
            <a:miter lim="800000"/>
            <a:headEnd/>
            <a:tailEnd/>
          </a:ln>
        </p:spPr>
      </p:pic>
      <p:pic>
        <p:nvPicPr>
          <p:cNvPr id="9" name="Picture"/>
          <p:cNvPicPr>
            <a:picLocks noChangeAspect="1"/>
          </p:cNvPicPr>
          <p:nvPr/>
        </p:nvPicPr>
        <p:blipFill>
          <a:blip r:embed="rId6"/>
          <a:srcRect/>
          <a:stretch>
            <a:fillRect/>
          </a:stretch>
        </p:blipFill>
        <p:spPr bwMode="auto">
          <a:xfrm>
            <a:off x="4830928" y="4928400"/>
            <a:ext cx="4099011" cy="1929600"/>
          </a:xfrm>
          <a:prstGeom prst="rect">
            <a:avLst/>
          </a:prstGeom>
          <a:noFill/>
          <a:ln w="9525">
            <a:noFill/>
            <a:miter lim="800000"/>
            <a:headEnd/>
            <a:tailEnd/>
          </a:ln>
        </p:spPr>
      </p:pic>
    </p:spTree>
    <p:extLst>
      <p:ext uri="{BB962C8B-B14F-4D97-AF65-F5344CB8AC3E}">
        <p14:creationId xmlns:p14="http://schemas.microsoft.com/office/powerpoint/2010/main" val="2932227070"/>
      </p:ext>
    </p:extLst>
  </p:cSld>
  <p:clrMapOvr>
    <a:masterClrMapping/>
  </p:clrMapOvr>
  <mc:AlternateContent xmlns:mc="http://schemas.openxmlformats.org/markup-compatibility/2006">
    <mc:Choice xmlns:p14="http://schemas.microsoft.com/office/powerpoint/2010/main" Requires="p14">
      <p:transition spd="slow" p14:dur="2000" advTm="139864"/>
    </mc:Choice>
    <mc:Fallback>
      <p:transition xmlns:p14="http://schemas.microsoft.com/office/powerpoint/2010/main" spd="slow" advTm="139864"/>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C53C1F-FEFB-BE49-B495-C1393A9D7E77}" type="datetime1">
              <a:rPr lang="ca-ES" smtClean="0"/>
              <a:t>09/10/14</a:t>
            </a:fld>
            <a:endParaRPr lang="en-US"/>
          </a:p>
        </p:txBody>
      </p:sp>
      <p:sp>
        <p:nvSpPr>
          <p:cNvPr id="5" name="Footer Placeholder 4"/>
          <p:cNvSpPr>
            <a:spLocks noGrp="1"/>
          </p:cNvSpPr>
          <p:nvPr>
            <p:ph type="ftr" sz="quarter" idx="11"/>
          </p:nvPr>
        </p:nvSpPr>
        <p:spPr/>
        <p:txBody>
          <a:bodyPr/>
          <a:lstStyle/>
          <a:p>
            <a:r>
              <a:rPr lang="en-US" dirty="0" smtClean="0"/>
              <a:t>EVN symposium - Cagliari</a:t>
            </a:r>
            <a:endParaRPr lang="en-US" dirty="0"/>
          </a:p>
        </p:txBody>
      </p:sp>
      <p:sp>
        <p:nvSpPr>
          <p:cNvPr id="6" name="Slide Number Placeholder 5"/>
          <p:cNvSpPr>
            <a:spLocks noGrp="1"/>
          </p:cNvSpPr>
          <p:nvPr>
            <p:ph type="sldNum" sz="quarter" idx="12"/>
          </p:nvPr>
        </p:nvSpPr>
        <p:spPr/>
        <p:txBody>
          <a:bodyPr/>
          <a:lstStyle/>
          <a:p>
            <a:fld id="{EADEA5E8-3C31-BE46-8AB9-863283CF1494}" type="slidenum">
              <a:rPr lang="en-US" smtClean="0"/>
              <a:t>12</a:t>
            </a:fld>
            <a:endParaRPr lang="en-US"/>
          </a:p>
        </p:txBody>
      </p:sp>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3"/>
          </p:nvPr>
        </p:nvSpPr>
        <p:spPr>
          <a:xfrm>
            <a:off x="1143000" y="573510"/>
            <a:ext cx="7162800" cy="3832339"/>
          </a:xfrm>
        </p:spPr>
        <p:txBody>
          <a:bodyPr>
            <a:normAutofit fontScale="55000" lnSpcReduction="20000"/>
          </a:bodyPr>
          <a:lstStyle/>
          <a:p>
            <a:pPr marL="457200" lvl="1" indent="0" algn="just">
              <a:buNone/>
            </a:pPr>
            <a:endParaRPr lang="en-US" sz="3100" dirty="0" smtClean="0">
              <a:solidFill>
                <a:srgbClr val="3366FF"/>
              </a:solidFill>
              <a:effectLst>
                <a:outerShdw blurRad="38100" dist="38100" dir="2700000" algn="tl">
                  <a:srgbClr val="000000">
                    <a:alpha val="43137"/>
                  </a:srgbClr>
                </a:outerShdw>
              </a:effectLst>
            </a:endParaRPr>
          </a:p>
          <a:p>
            <a:pPr algn="just"/>
            <a:r>
              <a:rPr lang="en-US" sz="3100" dirty="0" smtClean="0">
                <a:solidFill>
                  <a:srgbClr val="0000FF"/>
                </a:solidFill>
              </a:rPr>
              <a:t>PRIDE team has demonstrated the accuracy of the VLBI phase-referencing method for tracking spacecraft in a number of occasions (VEX and Radio </a:t>
            </a:r>
            <a:r>
              <a:rPr lang="en-US" sz="3100" dirty="0" err="1" smtClean="0">
                <a:solidFill>
                  <a:srgbClr val="0000FF"/>
                </a:solidFill>
              </a:rPr>
              <a:t>Astron</a:t>
            </a:r>
            <a:r>
              <a:rPr lang="en-US" sz="3100" dirty="0" smtClean="0">
                <a:solidFill>
                  <a:srgbClr val="0000FF"/>
                </a:solidFill>
              </a:rPr>
              <a:t>).</a:t>
            </a:r>
          </a:p>
          <a:p>
            <a:pPr algn="just"/>
            <a:r>
              <a:rPr lang="en-US" sz="3100" dirty="0" smtClean="0">
                <a:solidFill>
                  <a:srgbClr val="0000FF"/>
                </a:solidFill>
              </a:rPr>
              <a:t>PRIDE is a “free” contribution to any space mission</a:t>
            </a:r>
          </a:p>
          <a:p>
            <a:pPr algn="just"/>
            <a:r>
              <a:rPr lang="en-US" sz="3100" dirty="0" smtClean="0">
                <a:solidFill>
                  <a:srgbClr val="0000FF"/>
                </a:solidFill>
              </a:rPr>
              <a:t>Current ongoing research focuses on :</a:t>
            </a:r>
          </a:p>
          <a:p>
            <a:pPr lvl="1" algn="just"/>
            <a:r>
              <a:rPr lang="en-US" sz="2900" dirty="0" smtClean="0">
                <a:solidFill>
                  <a:srgbClr val="0000FF"/>
                </a:solidFill>
              </a:rPr>
              <a:t>Characterize the atmospheric and </a:t>
            </a:r>
            <a:r>
              <a:rPr lang="en-US" sz="2900" dirty="0" err="1" smtClean="0">
                <a:solidFill>
                  <a:srgbClr val="0000FF"/>
                </a:solidFill>
              </a:rPr>
              <a:t>ionospheric</a:t>
            </a:r>
            <a:r>
              <a:rPr lang="en-US" sz="2900" dirty="0">
                <a:solidFill>
                  <a:srgbClr val="0000FF"/>
                </a:solidFill>
              </a:rPr>
              <a:t> </a:t>
            </a:r>
            <a:r>
              <a:rPr lang="en-US" sz="2900" dirty="0" smtClean="0">
                <a:solidFill>
                  <a:srgbClr val="0000FF"/>
                </a:solidFill>
              </a:rPr>
              <a:t>structure of planets and interplanetary media.</a:t>
            </a:r>
          </a:p>
          <a:p>
            <a:pPr lvl="1" algn="just"/>
            <a:r>
              <a:rPr lang="en-US" sz="2900" dirty="0" err="1" smtClean="0">
                <a:solidFill>
                  <a:srgbClr val="0000FF"/>
                </a:solidFill>
              </a:rPr>
              <a:t>Phobos</a:t>
            </a:r>
            <a:r>
              <a:rPr lang="en-US" sz="2900" dirty="0" smtClean="0">
                <a:solidFill>
                  <a:srgbClr val="0000FF"/>
                </a:solidFill>
              </a:rPr>
              <a:t> fly-by tracking, Venus drag campaign and radio occultation</a:t>
            </a:r>
          </a:p>
          <a:p>
            <a:pPr lvl="1" algn="just"/>
            <a:r>
              <a:rPr lang="en-US" sz="2900" dirty="0" smtClean="0">
                <a:solidFill>
                  <a:srgbClr val="0000FF"/>
                </a:solidFill>
              </a:rPr>
              <a:t>Orbit determination of radio astron.</a:t>
            </a:r>
          </a:p>
          <a:p>
            <a:pPr lvl="1" algn="just"/>
            <a:endParaRPr lang="en-US" sz="2900" dirty="0" smtClean="0">
              <a:solidFill>
                <a:srgbClr val="0000FF"/>
              </a:solidFill>
            </a:endParaRPr>
          </a:p>
          <a:p>
            <a:pPr algn="just"/>
            <a:r>
              <a:rPr lang="en-US" sz="3100" dirty="0" smtClean="0">
                <a:solidFill>
                  <a:srgbClr val="0000FF"/>
                </a:solidFill>
              </a:rPr>
              <a:t>ESA’s JUICE mission includes PRIDE in their scientific package.</a:t>
            </a:r>
          </a:p>
          <a:p>
            <a:pPr algn="just"/>
            <a:r>
              <a:rPr lang="en-US" sz="3200" dirty="0">
                <a:solidFill>
                  <a:srgbClr val="0000FF"/>
                </a:solidFill>
                <a:ea typeface="DejaVu Sans" charset="0"/>
                <a:cs typeface="DejaVu Sans" charset="0"/>
              </a:rPr>
              <a:t>Tracking observations of VEX </a:t>
            </a:r>
            <a:r>
              <a:rPr lang="en-US" sz="3200" dirty="0" smtClean="0">
                <a:solidFill>
                  <a:srgbClr val="0000FF"/>
                </a:solidFill>
                <a:ea typeface="DejaVu Sans" charset="0"/>
                <a:cs typeface="DejaVu Sans" charset="0"/>
              </a:rPr>
              <a:t>and MEX will </a:t>
            </a:r>
            <a:r>
              <a:rPr lang="en-US" sz="3200" dirty="0">
                <a:solidFill>
                  <a:srgbClr val="0000FF"/>
                </a:solidFill>
                <a:ea typeface="DejaVu Sans" charset="0"/>
                <a:cs typeface="DejaVu Sans" charset="0"/>
              </a:rPr>
              <a:t>continue in order to improve our scintillation </a:t>
            </a:r>
            <a:r>
              <a:rPr lang="en-US" sz="3200" dirty="0" smtClean="0">
                <a:solidFill>
                  <a:srgbClr val="0000FF"/>
                </a:solidFill>
                <a:ea typeface="DejaVu Sans" charset="0"/>
                <a:cs typeface="DejaVu Sans" charset="0"/>
              </a:rPr>
              <a:t>measurements</a:t>
            </a:r>
          </a:p>
          <a:p>
            <a:pPr algn="just"/>
            <a:endParaRPr lang="en-US" sz="3200" dirty="0" smtClean="0">
              <a:solidFill>
                <a:srgbClr val="0000FF"/>
              </a:solidFill>
              <a:ea typeface="DejaVu Sans" charset="0"/>
              <a:cs typeface="DejaVu Sans" charset="0"/>
            </a:endParaRPr>
          </a:p>
          <a:p>
            <a:pPr algn="just"/>
            <a:endParaRPr lang="en-US" dirty="0" smtClean="0">
              <a:solidFill>
                <a:srgbClr val="0000FF"/>
              </a:solidFill>
              <a:ea typeface="DejaVu Sans" charset="0"/>
              <a:cs typeface="DejaVu Sans" charset="0"/>
            </a:endParaRPr>
          </a:p>
          <a:p>
            <a:pPr algn="just"/>
            <a:endParaRPr lang="en-US" dirty="0">
              <a:solidFill>
                <a:srgbClr val="FF0000"/>
              </a:solidFill>
            </a:endParaRPr>
          </a:p>
        </p:txBody>
      </p:sp>
    </p:spTree>
    <p:extLst>
      <p:ext uri="{BB962C8B-B14F-4D97-AF65-F5344CB8AC3E}">
        <p14:creationId xmlns:p14="http://schemas.microsoft.com/office/powerpoint/2010/main" val="171805737"/>
      </p:ext>
    </p:extLst>
  </p:cSld>
  <p:clrMapOvr>
    <a:masterClrMapping/>
  </p:clrMapOvr>
  <mc:AlternateContent xmlns:mc="http://schemas.openxmlformats.org/markup-compatibility/2006">
    <mc:Choice xmlns:p14="http://schemas.microsoft.com/office/powerpoint/2010/main" Requires="p14">
      <p:transition spd="slow" p14:dur="2000" advTm="2780"/>
    </mc:Choice>
    <mc:Fallback>
      <p:transition xmlns:p14="http://schemas.microsoft.com/office/powerpoint/2010/main" spd="slow" advTm="278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030ED4-AA3F-BB43-8184-9A2FD1D00F09}" type="datetime1">
              <a:rPr lang="ca-ES" smtClean="0"/>
              <a:t>08/10/14</a:t>
            </a:fld>
            <a:endParaRPr lang="en-US"/>
          </a:p>
        </p:txBody>
      </p:sp>
      <p:sp>
        <p:nvSpPr>
          <p:cNvPr id="7" name="Footer Placeholder 6"/>
          <p:cNvSpPr>
            <a:spLocks noGrp="1"/>
          </p:cNvSpPr>
          <p:nvPr>
            <p:ph type="ftr" sz="quarter" idx="11"/>
          </p:nvPr>
        </p:nvSpPr>
        <p:spPr/>
        <p:txBody>
          <a:bodyPr/>
          <a:lstStyle/>
          <a:p>
            <a:r>
              <a:rPr lang="en-US" smtClean="0"/>
              <a:t>EVN symposium - Cagliari</a:t>
            </a:r>
            <a:endParaRPr lang="en-US"/>
          </a:p>
        </p:txBody>
      </p:sp>
      <p:sp>
        <p:nvSpPr>
          <p:cNvPr id="8" name="Slide Number Placeholder 7"/>
          <p:cNvSpPr>
            <a:spLocks noGrp="1"/>
          </p:cNvSpPr>
          <p:nvPr>
            <p:ph type="sldNum" sz="quarter" idx="12"/>
          </p:nvPr>
        </p:nvSpPr>
        <p:spPr/>
        <p:txBody>
          <a:bodyPr/>
          <a:lstStyle/>
          <a:p>
            <a:fld id="{EADEA5E8-3C31-BE46-8AB9-863283CF1494}" type="slidenum">
              <a:rPr lang="en-US" smtClean="0"/>
              <a:t>2</a:t>
            </a:fld>
            <a:endParaRPr lang="en-US"/>
          </a:p>
        </p:txBody>
      </p:sp>
      <p:sp>
        <p:nvSpPr>
          <p:cNvPr id="2" name="Title 1"/>
          <p:cNvSpPr>
            <a:spLocks noGrp="1"/>
          </p:cNvSpPr>
          <p:nvPr>
            <p:ph type="title"/>
          </p:nvPr>
        </p:nvSpPr>
        <p:spPr>
          <a:xfrm>
            <a:off x="457490" y="0"/>
            <a:ext cx="8086735" cy="1143000"/>
          </a:xfrm>
        </p:spPr>
        <p:txBody>
          <a:bodyPr>
            <a:noAutofit/>
          </a:bodyPr>
          <a:lstStyle/>
          <a:p>
            <a:r>
              <a:rPr lang="en-US" sz="3800" dirty="0" smtClean="0"/>
              <a:t>Planetary Radio Interferometry and Doppler Experiment (PRIDE)</a:t>
            </a:r>
            <a:endParaRPr lang="en-US" sz="38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3365" y="1342993"/>
            <a:ext cx="7239622" cy="4829207"/>
          </a:xfrm>
          <a:prstGeom prst="rect">
            <a:avLst/>
          </a:prstGeom>
          <a:noFill/>
        </p:spPr>
      </p:pic>
      <p:sp>
        <p:nvSpPr>
          <p:cNvPr id="5" name="Text Box 9"/>
          <p:cNvSpPr txBox="1">
            <a:spLocks noChangeArrowheads="1"/>
          </p:cNvSpPr>
          <p:nvPr/>
        </p:nvSpPr>
        <p:spPr bwMode="auto">
          <a:xfrm>
            <a:off x="5053793" y="3677786"/>
            <a:ext cx="1294745" cy="400110"/>
          </a:xfrm>
          <a:prstGeom prst="rect">
            <a:avLst/>
          </a:prstGeom>
          <a:noFill/>
          <a:ln w="9525">
            <a:noFill/>
            <a:miter lim="800000"/>
            <a:headEnd/>
            <a:tailEnd/>
          </a:ln>
        </p:spPr>
        <p:txBody>
          <a:bodyPr wrap="none">
            <a:spAutoFit/>
          </a:bodyPr>
          <a:lstStyle/>
          <a:p>
            <a:r>
              <a:rPr lang="en-US" sz="2000" b="1" kern="1200" dirty="0" smtClean="0">
                <a:solidFill>
                  <a:schemeClr val="bg1"/>
                </a:solidFill>
                <a:latin typeface="+mj-lt"/>
                <a:cs typeface="Segoe UI" pitchFamily="34" charset="0"/>
              </a:rPr>
              <a:t>Spacecraft</a:t>
            </a:r>
            <a:endParaRPr lang="en-US" sz="2000" b="1" kern="1200" dirty="0">
              <a:solidFill>
                <a:schemeClr val="bg1"/>
              </a:solidFill>
              <a:latin typeface="+mj-lt"/>
              <a:cs typeface="Segoe UI" pitchFamily="34" charset="0"/>
            </a:endParaRPr>
          </a:p>
        </p:txBody>
      </p:sp>
      <p:sp>
        <p:nvSpPr>
          <p:cNvPr id="6" name="Text Box 9"/>
          <p:cNvSpPr txBox="1">
            <a:spLocks noChangeArrowheads="1"/>
          </p:cNvSpPr>
          <p:nvPr/>
        </p:nvSpPr>
        <p:spPr bwMode="auto">
          <a:xfrm>
            <a:off x="5887422" y="5799433"/>
            <a:ext cx="1449034" cy="707886"/>
          </a:xfrm>
          <a:prstGeom prst="rect">
            <a:avLst/>
          </a:prstGeom>
          <a:noFill/>
          <a:ln w="9525">
            <a:noFill/>
            <a:miter lim="800000"/>
            <a:headEnd/>
            <a:tailEnd/>
          </a:ln>
        </p:spPr>
        <p:txBody>
          <a:bodyPr wrap="none">
            <a:spAutoFit/>
          </a:bodyPr>
          <a:lstStyle/>
          <a:p>
            <a:pPr algn="ctr"/>
            <a:r>
              <a:rPr lang="en-US" sz="2000" b="1" dirty="0" smtClean="0">
                <a:solidFill>
                  <a:schemeClr val="bg1"/>
                </a:solidFill>
                <a:latin typeface="+mj-lt"/>
              </a:rPr>
              <a:t>Background </a:t>
            </a:r>
          </a:p>
          <a:p>
            <a:pPr algn="ctr"/>
            <a:r>
              <a:rPr lang="en-US" sz="2000" b="1" dirty="0" smtClean="0">
                <a:solidFill>
                  <a:schemeClr val="bg1"/>
                </a:solidFill>
                <a:latin typeface="+mj-lt"/>
              </a:rPr>
              <a:t>sources</a:t>
            </a:r>
            <a:endParaRPr lang="en-US" sz="2000" b="1" dirty="0">
              <a:solidFill>
                <a:schemeClr val="bg1"/>
              </a:solidFill>
              <a:latin typeface="+mj-lt"/>
            </a:endParaRPr>
          </a:p>
        </p:txBody>
      </p:sp>
      <p:sp>
        <p:nvSpPr>
          <p:cNvPr id="9" name="Text Box 9"/>
          <p:cNvSpPr txBox="1">
            <a:spLocks noChangeArrowheads="1"/>
          </p:cNvSpPr>
          <p:nvPr/>
        </p:nvSpPr>
        <p:spPr bwMode="auto">
          <a:xfrm>
            <a:off x="5773776" y="1537914"/>
            <a:ext cx="1676335" cy="707886"/>
          </a:xfrm>
          <a:prstGeom prst="rect">
            <a:avLst/>
          </a:prstGeom>
          <a:noFill/>
          <a:ln w="9525">
            <a:noFill/>
            <a:miter lim="800000"/>
            <a:headEnd/>
            <a:tailEnd/>
          </a:ln>
        </p:spPr>
        <p:txBody>
          <a:bodyPr wrap="none">
            <a:spAutoFit/>
          </a:bodyPr>
          <a:lstStyle/>
          <a:p>
            <a:pPr algn="ctr"/>
            <a:r>
              <a:rPr lang="en-US" sz="2000" b="1" dirty="0" smtClean="0">
                <a:solidFill>
                  <a:schemeClr val="bg1"/>
                </a:solidFill>
                <a:latin typeface="+mj-lt"/>
              </a:rPr>
              <a:t>Celestial body</a:t>
            </a:r>
          </a:p>
          <a:p>
            <a:pPr algn="ctr"/>
            <a:r>
              <a:rPr lang="en-US" sz="2000" b="1" dirty="0" smtClean="0">
                <a:solidFill>
                  <a:schemeClr val="bg1"/>
                </a:solidFill>
                <a:latin typeface="+mj-lt"/>
              </a:rPr>
              <a:t>target</a:t>
            </a:r>
            <a:endParaRPr lang="en-US" sz="2000" b="1" dirty="0">
              <a:solidFill>
                <a:schemeClr val="bg1"/>
              </a:solidFill>
              <a:latin typeface="+mj-lt"/>
            </a:endParaRPr>
          </a:p>
        </p:txBody>
      </p:sp>
      <p:sp>
        <p:nvSpPr>
          <p:cNvPr id="10" name="Text Box 9"/>
          <p:cNvSpPr txBox="1">
            <a:spLocks noChangeArrowheads="1"/>
          </p:cNvSpPr>
          <p:nvPr/>
        </p:nvSpPr>
        <p:spPr bwMode="auto">
          <a:xfrm>
            <a:off x="1252638" y="3195793"/>
            <a:ext cx="2129536" cy="1015663"/>
          </a:xfrm>
          <a:prstGeom prst="rect">
            <a:avLst/>
          </a:prstGeom>
          <a:noFill/>
          <a:ln w="9525">
            <a:noFill/>
            <a:miter lim="800000"/>
            <a:headEnd/>
            <a:tailEnd/>
          </a:ln>
        </p:spPr>
        <p:txBody>
          <a:bodyPr wrap="square">
            <a:spAutoFit/>
          </a:bodyPr>
          <a:lstStyle/>
          <a:p>
            <a:pPr algn="ctr"/>
            <a:r>
              <a:rPr lang="en-US" sz="2000" b="1" dirty="0" smtClean="0">
                <a:latin typeface="+mj-lt"/>
              </a:rPr>
              <a:t>VLBI network and 2-way tracking stations</a:t>
            </a:r>
            <a:endParaRPr lang="en-US" sz="2000" b="1" dirty="0">
              <a:latin typeface="+mj-lt"/>
            </a:endParaRPr>
          </a:p>
        </p:txBody>
      </p:sp>
    </p:spTree>
    <p:extLst>
      <p:ext uri="{BB962C8B-B14F-4D97-AF65-F5344CB8AC3E}">
        <p14:creationId xmlns:p14="http://schemas.microsoft.com/office/powerpoint/2010/main" val="2478782349"/>
      </p:ext>
    </p:extLst>
  </p:cSld>
  <p:clrMapOvr>
    <a:masterClrMapping/>
  </p:clrMapOvr>
  <mc:AlternateContent xmlns:mc="http://schemas.openxmlformats.org/markup-compatibility/2006">
    <mc:Choice xmlns:p14="http://schemas.microsoft.com/office/powerpoint/2010/main" Requires="p14">
      <p:transition spd="slow" p14:dur="2000" advTm="94632"/>
    </mc:Choice>
    <mc:Fallback>
      <p:transition xmlns:p14="http://schemas.microsoft.com/office/powerpoint/2010/main" spd="slow" advTm="94632"/>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80CEB-F069-4043-80ED-ADD60388E54E}" type="datetime1">
              <a:rPr lang="ca-ES" smtClean="0"/>
              <a:t>08/10/14</a:t>
            </a:fld>
            <a:endParaRPr lang="en-US"/>
          </a:p>
        </p:txBody>
      </p:sp>
      <p:sp>
        <p:nvSpPr>
          <p:cNvPr id="3" name="Footer Placeholder 2"/>
          <p:cNvSpPr>
            <a:spLocks noGrp="1"/>
          </p:cNvSpPr>
          <p:nvPr>
            <p:ph type="ftr" sz="quarter" idx="11"/>
          </p:nvPr>
        </p:nvSpPr>
        <p:spPr/>
        <p:txBody>
          <a:bodyPr/>
          <a:lstStyle/>
          <a:p>
            <a:r>
              <a:rPr lang="en-US" smtClean="0"/>
              <a:t>EVN symposium - Cagliari</a:t>
            </a:r>
            <a:endParaRPr lang="en-US"/>
          </a:p>
        </p:txBody>
      </p:sp>
      <p:sp>
        <p:nvSpPr>
          <p:cNvPr id="30" name="Slide Number Placeholder 29"/>
          <p:cNvSpPr>
            <a:spLocks noGrp="1"/>
          </p:cNvSpPr>
          <p:nvPr>
            <p:ph type="sldNum" sz="quarter" idx="12"/>
          </p:nvPr>
        </p:nvSpPr>
        <p:spPr/>
        <p:txBody>
          <a:bodyPr/>
          <a:lstStyle/>
          <a:p>
            <a:fld id="{EADEA5E8-3C31-BE46-8AB9-863283CF1494}" type="slidenum">
              <a:rPr lang="en-US" smtClean="0"/>
              <a:t>3</a:t>
            </a:fld>
            <a:endParaRPr lang="en-US"/>
          </a:p>
        </p:txBody>
      </p:sp>
      <p:sp>
        <p:nvSpPr>
          <p:cNvPr id="4" name="Title 1"/>
          <p:cNvSpPr>
            <a:spLocks noGrp="1"/>
          </p:cNvSpPr>
          <p:nvPr>
            <p:ph type="title"/>
          </p:nvPr>
        </p:nvSpPr>
        <p:spPr>
          <a:xfrm>
            <a:off x="457200" y="96014"/>
            <a:ext cx="8229600" cy="1143000"/>
          </a:xfrm>
        </p:spPr>
        <p:txBody>
          <a:bodyPr>
            <a:normAutofit fontScale="90000"/>
          </a:bodyPr>
          <a:lstStyle/>
          <a:p>
            <a:r>
              <a:rPr lang="en-US" sz="3600" dirty="0" smtClean="0"/>
              <a:t>Block-diagram of data processing and analysis</a:t>
            </a:r>
            <a:endParaRPr lang="en-US" sz="3600" dirty="0"/>
          </a:p>
        </p:txBody>
      </p:sp>
      <p:sp>
        <p:nvSpPr>
          <p:cNvPr id="5" name="TextBox 4"/>
          <p:cNvSpPr txBox="1">
            <a:spLocks noChangeArrowheads="1"/>
          </p:cNvSpPr>
          <p:nvPr/>
        </p:nvSpPr>
        <p:spPr bwMode="auto">
          <a:xfrm>
            <a:off x="2888106" y="2594520"/>
            <a:ext cx="2711640" cy="923330"/>
          </a:xfrm>
          <a:prstGeom prst="rect">
            <a:avLst/>
          </a:prstGeom>
          <a:noFill/>
          <a:ln w="38100">
            <a:solidFill>
              <a:schemeClr val="tx1"/>
            </a:solidFill>
            <a:miter lim="800000"/>
            <a:headEnd/>
            <a:tailEnd/>
          </a:ln>
        </p:spPr>
        <p:txBody>
          <a:bodyPr wrap="none">
            <a:spAutoFit/>
          </a:bodyPr>
          <a:lstStyle/>
          <a:p>
            <a:pPr algn="ctr"/>
            <a:r>
              <a:rPr lang="en-US" b="1" dirty="0">
                <a:latin typeface="Calibri"/>
                <a:cs typeface="Calibri"/>
              </a:rPr>
              <a:t>Broad-band </a:t>
            </a:r>
            <a:r>
              <a:rPr lang="en-US" b="1" dirty="0" smtClean="0">
                <a:latin typeface="Calibri"/>
                <a:cs typeface="Calibri"/>
              </a:rPr>
              <a:t>correlation </a:t>
            </a:r>
          </a:p>
          <a:p>
            <a:pPr algn="ctr"/>
            <a:r>
              <a:rPr lang="en-US" b="1" dirty="0" smtClean="0">
                <a:latin typeface="Calibri"/>
                <a:cs typeface="Calibri"/>
              </a:rPr>
              <a:t>of </a:t>
            </a:r>
            <a:r>
              <a:rPr lang="en-US" b="1" dirty="0">
                <a:latin typeface="Calibri"/>
                <a:cs typeface="Calibri"/>
              </a:rPr>
              <a:t>the S/C data </a:t>
            </a:r>
            <a:r>
              <a:rPr lang="en-US" b="1" dirty="0" smtClean="0">
                <a:latin typeface="Calibri"/>
                <a:cs typeface="Calibri"/>
              </a:rPr>
              <a:t>band with </a:t>
            </a:r>
          </a:p>
          <a:p>
            <a:pPr algn="ctr"/>
            <a:r>
              <a:rPr lang="en-US" b="1" dirty="0" smtClean="0">
                <a:latin typeface="Calibri"/>
                <a:cs typeface="Calibri"/>
              </a:rPr>
              <a:t>the near-field </a:t>
            </a:r>
            <a:r>
              <a:rPr lang="en-US" b="1" dirty="0">
                <a:latin typeface="Calibri"/>
                <a:cs typeface="Calibri"/>
              </a:rPr>
              <a:t>delay model</a:t>
            </a:r>
            <a:endParaRPr lang="en-GB" b="1" dirty="0">
              <a:latin typeface="Calibri"/>
              <a:cs typeface="Calibri"/>
            </a:endParaRPr>
          </a:p>
        </p:txBody>
      </p:sp>
      <p:sp>
        <p:nvSpPr>
          <p:cNvPr id="6" name="TextBox 5"/>
          <p:cNvSpPr txBox="1">
            <a:spLocks noChangeArrowheads="1"/>
          </p:cNvSpPr>
          <p:nvPr/>
        </p:nvSpPr>
        <p:spPr bwMode="auto">
          <a:xfrm>
            <a:off x="5677510" y="2595694"/>
            <a:ext cx="3275856" cy="923330"/>
          </a:xfrm>
          <a:prstGeom prst="rect">
            <a:avLst/>
          </a:prstGeom>
          <a:noFill/>
          <a:ln w="38100">
            <a:solidFill>
              <a:schemeClr val="tx1"/>
            </a:solidFill>
            <a:miter lim="800000"/>
            <a:headEnd/>
            <a:tailEnd/>
          </a:ln>
        </p:spPr>
        <p:txBody>
          <a:bodyPr wrap="square">
            <a:spAutoFit/>
          </a:bodyPr>
          <a:lstStyle/>
          <a:p>
            <a:pPr algn="ctr"/>
            <a:r>
              <a:rPr lang="en-US" b="1" dirty="0">
                <a:solidFill>
                  <a:srgbClr val="FF0000"/>
                </a:solidFill>
                <a:latin typeface="Calibri"/>
                <a:cs typeface="Calibri"/>
              </a:rPr>
              <a:t>Narrow-band </a:t>
            </a:r>
            <a:r>
              <a:rPr lang="en-US" b="1" dirty="0" smtClean="0">
                <a:solidFill>
                  <a:srgbClr val="FF0000"/>
                </a:solidFill>
                <a:latin typeface="Calibri"/>
                <a:cs typeface="Calibri"/>
              </a:rPr>
              <a:t>correlation of </a:t>
            </a:r>
            <a:r>
              <a:rPr lang="en-US" b="1" dirty="0">
                <a:solidFill>
                  <a:srgbClr val="FF0000"/>
                </a:solidFill>
                <a:latin typeface="Calibri"/>
                <a:cs typeface="Calibri"/>
              </a:rPr>
              <a:t>the S/C carrier and ranging </a:t>
            </a:r>
            <a:r>
              <a:rPr lang="en-US" b="1" dirty="0" smtClean="0">
                <a:solidFill>
                  <a:srgbClr val="FF0000"/>
                </a:solidFill>
                <a:latin typeface="Calibri"/>
                <a:cs typeface="Calibri"/>
              </a:rPr>
              <a:t>tones with the near-field </a:t>
            </a:r>
            <a:r>
              <a:rPr lang="en-US" b="1" dirty="0">
                <a:solidFill>
                  <a:srgbClr val="FF0000"/>
                </a:solidFill>
                <a:latin typeface="Calibri"/>
                <a:cs typeface="Calibri"/>
              </a:rPr>
              <a:t>delay model</a:t>
            </a:r>
            <a:endParaRPr lang="en-GB" b="1" dirty="0">
              <a:solidFill>
                <a:srgbClr val="FF0000"/>
              </a:solidFill>
              <a:latin typeface="Calibri"/>
              <a:cs typeface="Calibri"/>
            </a:endParaRPr>
          </a:p>
        </p:txBody>
      </p:sp>
      <p:sp>
        <p:nvSpPr>
          <p:cNvPr id="7" name="TextBox 9"/>
          <p:cNvSpPr txBox="1">
            <a:spLocks noChangeArrowheads="1"/>
          </p:cNvSpPr>
          <p:nvPr/>
        </p:nvSpPr>
        <p:spPr bwMode="auto">
          <a:xfrm>
            <a:off x="2645604" y="1225414"/>
            <a:ext cx="3196644" cy="461665"/>
          </a:xfrm>
          <a:prstGeom prst="rect">
            <a:avLst/>
          </a:prstGeom>
          <a:noFill/>
          <a:ln w="38100">
            <a:solidFill>
              <a:schemeClr val="tx1"/>
            </a:solidFill>
            <a:miter lim="800000"/>
            <a:headEnd/>
            <a:tailEnd/>
          </a:ln>
        </p:spPr>
        <p:txBody>
          <a:bodyPr wrap="none">
            <a:spAutoFit/>
          </a:bodyPr>
          <a:lstStyle/>
          <a:p>
            <a:r>
              <a:rPr lang="en-US" sz="2400" b="1" dirty="0">
                <a:latin typeface="Calibri"/>
                <a:cs typeface="Calibri"/>
              </a:rPr>
              <a:t>Raw observational data</a:t>
            </a:r>
            <a:endParaRPr lang="en-GB" sz="2400" b="1" dirty="0">
              <a:latin typeface="Calibri"/>
              <a:cs typeface="Calibri"/>
            </a:endParaRPr>
          </a:p>
        </p:txBody>
      </p:sp>
      <p:sp>
        <p:nvSpPr>
          <p:cNvPr id="8" name="TextBox 10"/>
          <p:cNvSpPr txBox="1">
            <a:spLocks noChangeArrowheads="1"/>
          </p:cNvSpPr>
          <p:nvPr/>
        </p:nvSpPr>
        <p:spPr bwMode="auto">
          <a:xfrm>
            <a:off x="658591" y="3906260"/>
            <a:ext cx="2221314" cy="646331"/>
          </a:xfrm>
          <a:prstGeom prst="rect">
            <a:avLst/>
          </a:prstGeom>
          <a:noFill/>
          <a:ln w="38100">
            <a:solidFill>
              <a:schemeClr val="tx1"/>
            </a:solidFill>
            <a:miter lim="800000"/>
            <a:headEnd/>
            <a:tailEnd/>
          </a:ln>
        </p:spPr>
        <p:txBody>
          <a:bodyPr wrap="none">
            <a:spAutoFit/>
          </a:bodyPr>
          <a:lstStyle/>
          <a:p>
            <a:pPr algn="ctr"/>
            <a:r>
              <a:rPr lang="en-US" b="1" dirty="0">
                <a:latin typeface="Calibri"/>
                <a:cs typeface="Calibri"/>
              </a:rPr>
              <a:t>Residual group delay </a:t>
            </a:r>
          </a:p>
          <a:p>
            <a:pPr algn="ctr"/>
            <a:r>
              <a:rPr lang="en-US" b="1" dirty="0">
                <a:latin typeface="Calibri"/>
                <a:cs typeface="Calibri"/>
              </a:rPr>
              <a:t>and phase</a:t>
            </a:r>
            <a:endParaRPr lang="en-GB" b="1" dirty="0">
              <a:latin typeface="Calibri"/>
              <a:cs typeface="Calibri"/>
            </a:endParaRPr>
          </a:p>
        </p:txBody>
      </p:sp>
      <p:sp>
        <p:nvSpPr>
          <p:cNvPr id="9" name="TextBox 13"/>
          <p:cNvSpPr txBox="1">
            <a:spLocks noChangeArrowheads="1"/>
          </p:cNvSpPr>
          <p:nvPr/>
        </p:nvSpPr>
        <p:spPr bwMode="auto">
          <a:xfrm>
            <a:off x="3250879" y="3906260"/>
            <a:ext cx="2221314" cy="646331"/>
          </a:xfrm>
          <a:prstGeom prst="rect">
            <a:avLst/>
          </a:prstGeom>
          <a:noFill/>
          <a:ln w="38100">
            <a:solidFill>
              <a:schemeClr val="tx1"/>
            </a:solidFill>
            <a:miter lim="800000"/>
            <a:headEnd/>
            <a:tailEnd/>
          </a:ln>
        </p:spPr>
        <p:txBody>
          <a:bodyPr wrap="none">
            <a:spAutoFit/>
          </a:bodyPr>
          <a:lstStyle/>
          <a:p>
            <a:pPr algn="ctr"/>
            <a:r>
              <a:rPr lang="en-US" b="1" dirty="0">
                <a:latin typeface="Calibri"/>
                <a:cs typeface="Calibri"/>
              </a:rPr>
              <a:t>Residual group delay </a:t>
            </a:r>
          </a:p>
          <a:p>
            <a:pPr algn="ctr"/>
            <a:r>
              <a:rPr lang="en-US" b="1" dirty="0">
                <a:latin typeface="Calibri"/>
                <a:cs typeface="Calibri"/>
              </a:rPr>
              <a:t>and phase</a:t>
            </a:r>
            <a:endParaRPr lang="en-GB" sz="1400" b="1" dirty="0">
              <a:latin typeface="Calibri"/>
              <a:cs typeface="Calibri"/>
            </a:endParaRPr>
          </a:p>
        </p:txBody>
      </p:sp>
      <p:sp>
        <p:nvSpPr>
          <p:cNvPr id="10" name="TextBox 15"/>
          <p:cNvSpPr txBox="1">
            <a:spLocks noChangeArrowheads="1"/>
          </p:cNvSpPr>
          <p:nvPr/>
        </p:nvSpPr>
        <p:spPr bwMode="auto">
          <a:xfrm>
            <a:off x="5843167" y="3906260"/>
            <a:ext cx="2714128" cy="646331"/>
          </a:xfrm>
          <a:prstGeom prst="rect">
            <a:avLst/>
          </a:prstGeom>
          <a:noFill/>
          <a:ln w="38100">
            <a:solidFill>
              <a:schemeClr val="tx1"/>
            </a:solidFill>
            <a:miter lim="800000"/>
            <a:headEnd/>
            <a:tailEnd/>
          </a:ln>
        </p:spPr>
        <p:txBody>
          <a:bodyPr wrap="square">
            <a:spAutoFit/>
          </a:bodyPr>
          <a:lstStyle/>
          <a:p>
            <a:pPr algn="ctr"/>
            <a:r>
              <a:rPr lang="en-US" b="1" dirty="0">
                <a:solidFill>
                  <a:srgbClr val="FF0000"/>
                </a:solidFill>
                <a:latin typeface="Calibri"/>
                <a:cs typeface="Calibri"/>
              </a:rPr>
              <a:t>Residual phases of the carrier and ranging </a:t>
            </a:r>
            <a:r>
              <a:rPr lang="en-US" b="1" dirty="0" smtClean="0">
                <a:solidFill>
                  <a:srgbClr val="FF0000"/>
                </a:solidFill>
                <a:latin typeface="Calibri"/>
                <a:cs typeface="Calibri"/>
              </a:rPr>
              <a:t>tones</a:t>
            </a:r>
            <a:endParaRPr lang="en-GB" sz="1200" dirty="0">
              <a:solidFill>
                <a:srgbClr val="FF0000"/>
              </a:solidFill>
              <a:latin typeface="Calibri"/>
              <a:cs typeface="Calibri"/>
            </a:endParaRPr>
          </a:p>
        </p:txBody>
      </p:sp>
      <p:cxnSp>
        <p:nvCxnSpPr>
          <p:cNvPr id="11" name="Straight Arrow Connector 10"/>
          <p:cNvCxnSpPr>
            <a:stCxn id="7" idx="2"/>
          </p:cNvCxnSpPr>
          <p:nvPr/>
        </p:nvCxnSpPr>
        <p:spPr>
          <a:xfrm rot="5400000">
            <a:off x="2405217" y="524978"/>
            <a:ext cx="676608" cy="3000810"/>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5" idx="0"/>
          </p:cNvCxnSpPr>
          <p:nvPr/>
        </p:nvCxnSpPr>
        <p:spPr>
          <a:xfrm>
            <a:off x="4243926" y="1687079"/>
            <a:ext cx="0" cy="907441"/>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a:endCxn id="6" idx="0"/>
          </p:cNvCxnSpPr>
          <p:nvPr/>
        </p:nvCxnSpPr>
        <p:spPr>
          <a:xfrm>
            <a:off x="4243926" y="1687079"/>
            <a:ext cx="3071512" cy="908615"/>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456783" y="3710102"/>
            <a:ext cx="361779" cy="30535"/>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9" idx="0"/>
          </p:cNvCxnSpPr>
          <p:nvPr/>
        </p:nvCxnSpPr>
        <p:spPr>
          <a:xfrm rot="16200000" flipH="1">
            <a:off x="4165377" y="3710100"/>
            <a:ext cx="361781" cy="30537"/>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p:cNvCxnSpPr>
          <p:nvPr/>
        </p:nvCxnSpPr>
        <p:spPr>
          <a:xfrm rot="16200000" flipH="1">
            <a:off x="7173385" y="3661076"/>
            <a:ext cx="385495" cy="101389"/>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31"/>
          <p:cNvSpPr txBox="1">
            <a:spLocks noChangeArrowheads="1"/>
          </p:cNvSpPr>
          <p:nvPr/>
        </p:nvSpPr>
        <p:spPr bwMode="auto">
          <a:xfrm>
            <a:off x="3863035" y="4970784"/>
            <a:ext cx="4003094" cy="646331"/>
          </a:xfrm>
          <a:prstGeom prst="rect">
            <a:avLst/>
          </a:prstGeom>
          <a:noFill/>
          <a:ln w="38100">
            <a:solidFill>
              <a:schemeClr val="tx1"/>
            </a:solidFill>
            <a:miter lim="800000"/>
            <a:headEnd/>
            <a:tailEnd/>
          </a:ln>
        </p:spPr>
        <p:txBody>
          <a:bodyPr wrap="none">
            <a:spAutoFit/>
          </a:bodyPr>
          <a:lstStyle/>
          <a:p>
            <a:pPr algn="ctr"/>
            <a:r>
              <a:rPr lang="en-US" b="1" dirty="0">
                <a:latin typeface="Calibri"/>
                <a:cs typeface="Calibri"/>
              </a:rPr>
              <a:t>Group and phase delay of the S/C signal</a:t>
            </a:r>
          </a:p>
          <a:p>
            <a:pPr algn="ctr"/>
            <a:r>
              <a:rPr lang="en-US" b="1" dirty="0">
                <a:latin typeface="Calibri"/>
                <a:cs typeface="Calibri"/>
              </a:rPr>
              <a:t>with resolved </a:t>
            </a:r>
            <a:r>
              <a:rPr lang="en-US" b="1" dirty="0" smtClean="0">
                <a:latin typeface="Calibri"/>
                <a:cs typeface="Calibri"/>
              </a:rPr>
              <a:t>2π </a:t>
            </a:r>
            <a:r>
              <a:rPr lang="en-US" b="1" dirty="0">
                <a:latin typeface="Calibri"/>
                <a:cs typeface="Calibri"/>
              </a:rPr>
              <a:t>ambiguity</a:t>
            </a:r>
          </a:p>
        </p:txBody>
      </p:sp>
      <p:cxnSp>
        <p:nvCxnSpPr>
          <p:cNvPr id="18" name="Shape 34"/>
          <p:cNvCxnSpPr/>
          <p:nvPr/>
        </p:nvCxnSpPr>
        <p:spPr>
          <a:xfrm>
            <a:off x="1262365" y="4552591"/>
            <a:ext cx="2607408" cy="770602"/>
          </a:xfrm>
          <a:prstGeom prst="bentConnector3">
            <a:avLst>
              <a:gd name="adj1" fmla="val -1010"/>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a:endCxn id="17" idx="0"/>
          </p:cNvCxnSpPr>
          <p:nvPr/>
        </p:nvCxnSpPr>
        <p:spPr>
          <a:xfrm>
            <a:off x="4361536" y="4552591"/>
            <a:ext cx="1503046" cy="418193"/>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7" idx="0"/>
          </p:cNvCxnSpPr>
          <p:nvPr/>
        </p:nvCxnSpPr>
        <p:spPr>
          <a:xfrm flipH="1">
            <a:off x="5864582" y="4552591"/>
            <a:ext cx="1335649" cy="418193"/>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39"/>
          <p:cNvSpPr txBox="1">
            <a:spLocks noChangeArrowheads="1"/>
          </p:cNvSpPr>
          <p:nvPr/>
        </p:nvSpPr>
        <p:spPr bwMode="auto">
          <a:xfrm>
            <a:off x="1265098" y="4970784"/>
            <a:ext cx="2505942" cy="369332"/>
          </a:xfrm>
          <a:prstGeom prst="rect">
            <a:avLst/>
          </a:prstGeom>
          <a:noFill/>
          <a:ln w="9525">
            <a:noFill/>
            <a:miter lim="800000"/>
            <a:headEnd/>
            <a:tailEnd/>
          </a:ln>
        </p:spPr>
        <p:txBody>
          <a:bodyPr wrap="none">
            <a:spAutoFit/>
          </a:bodyPr>
          <a:lstStyle/>
          <a:p>
            <a:r>
              <a:rPr lang="en-US" b="1" dirty="0">
                <a:latin typeface="Calibri"/>
                <a:cs typeface="Calibri"/>
              </a:rPr>
              <a:t>Delay/phase corrections</a:t>
            </a:r>
            <a:endParaRPr lang="en-GB" b="1" dirty="0">
              <a:latin typeface="Calibri"/>
              <a:cs typeface="Calibri"/>
            </a:endParaRPr>
          </a:p>
        </p:txBody>
      </p:sp>
      <p:sp>
        <p:nvSpPr>
          <p:cNvPr id="22" name="TextBox 41"/>
          <p:cNvSpPr txBox="1">
            <a:spLocks noChangeArrowheads="1"/>
          </p:cNvSpPr>
          <p:nvPr/>
        </p:nvSpPr>
        <p:spPr bwMode="auto">
          <a:xfrm>
            <a:off x="6707263" y="1730723"/>
            <a:ext cx="1879874" cy="646331"/>
          </a:xfrm>
          <a:prstGeom prst="rect">
            <a:avLst/>
          </a:prstGeom>
          <a:noFill/>
          <a:ln w="9525">
            <a:noFill/>
            <a:miter lim="800000"/>
            <a:headEnd/>
            <a:tailEnd/>
          </a:ln>
        </p:spPr>
        <p:txBody>
          <a:bodyPr wrap="none">
            <a:spAutoFit/>
          </a:bodyPr>
          <a:lstStyle/>
          <a:p>
            <a:pPr algn="ctr"/>
            <a:r>
              <a:rPr lang="en-US" b="1" dirty="0">
                <a:solidFill>
                  <a:srgbClr val="FF0000"/>
                </a:solidFill>
                <a:latin typeface="Calibri"/>
                <a:cs typeface="Calibri"/>
              </a:rPr>
              <a:t>A priori state </a:t>
            </a:r>
            <a:endParaRPr lang="en-US" b="1" dirty="0" smtClean="0">
              <a:solidFill>
                <a:srgbClr val="FF0000"/>
              </a:solidFill>
              <a:latin typeface="Calibri"/>
              <a:cs typeface="Calibri"/>
            </a:endParaRPr>
          </a:p>
          <a:p>
            <a:pPr algn="ctr"/>
            <a:r>
              <a:rPr lang="en-US" b="1" dirty="0" smtClean="0">
                <a:solidFill>
                  <a:srgbClr val="FF0000"/>
                </a:solidFill>
                <a:latin typeface="Calibri"/>
                <a:cs typeface="Calibri"/>
              </a:rPr>
              <a:t>vectors </a:t>
            </a:r>
            <a:r>
              <a:rPr lang="en-US" b="1" dirty="0">
                <a:solidFill>
                  <a:srgbClr val="FF0000"/>
                </a:solidFill>
                <a:latin typeface="Calibri"/>
                <a:cs typeface="Calibri"/>
              </a:rPr>
              <a:t>of the </a:t>
            </a:r>
            <a:r>
              <a:rPr lang="en-US" b="1" dirty="0" smtClean="0">
                <a:solidFill>
                  <a:srgbClr val="FF0000"/>
                </a:solidFill>
                <a:latin typeface="Calibri"/>
                <a:cs typeface="Calibri"/>
              </a:rPr>
              <a:t>S/C</a:t>
            </a:r>
            <a:endParaRPr lang="en-GB" b="1" dirty="0">
              <a:solidFill>
                <a:srgbClr val="FF0000"/>
              </a:solidFill>
              <a:latin typeface="Calibri"/>
              <a:cs typeface="Calibri"/>
            </a:endParaRPr>
          </a:p>
        </p:txBody>
      </p:sp>
      <p:cxnSp>
        <p:nvCxnSpPr>
          <p:cNvPr id="23" name="Straight Arrow Connector 22"/>
          <p:cNvCxnSpPr>
            <a:stCxn id="22" idx="2"/>
            <a:endCxn id="6" idx="0"/>
          </p:cNvCxnSpPr>
          <p:nvPr/>
        </p:nvCxnSpPr>
        <p:spPr>
          <a:xfrm flipH="1">
            <a:off x="7315438" y="2377054"/>
            <a:ext cx="331762" cy="218640"/>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47"/>
          <p:cNvSpPr txBox="1">
            <a:spLocks noChangeArrowheads="1"/>
          </p:cNvSpPr>
          <p:nvPr/>
        </p:nvSpPr>
        <p:spPr bwMode="auto">
          <a:xfrm>
            <a:off x="2879905" y="5803185"/>
            <a:ext cx="4475112" cy="830997"/>
          </a:xfrm>
          <a:prstGeom prst="rect">
            <a:avLst/>
          </a:prstGeom>
          <a:noFill/>
          <a:ln w="38100">
            <a:solidFill>
              <a:schemeClr val="tx1"/>
            </a:solidFill>
            <a:miter lim="800000"/>
            <a:headEnd/>
            <a:tailEnd/>
          </a:ln>
        </p:spPr>
        <p:txBody>
          <a:bodyPr wrap="square">
            <a:spAutoFit/>
          </a:bodyPr>
          <a:lstStyle/>
          <a:p>
            <a:pPr algn="ctr"/>
            <a:r>
              <a:rPr lang="en-US" sz="2400" b="1" dirty="0">
                <a:solidFill>
                  <a:srgbClr val="FF0000"/>
                </a:solidFill>
                <a:latin typeface="Calibri"/>
                <a:cs typeface="Calibri"/>
              </a:rPr>
              <a:t>Reconstruction of the apparent state vectors of the S/C</a:t>
            </a:r>
            <a:endParaRPr lang="en-GB" sz="2400" b="1" dirty="0">
              <a:solidFill>
                <a:srgbClr val="FF0000"/>
              </a:solidFill>
              <a:latin typeface="Calibri"/>
              <a:cs typeface="Calibri"/>
            </a:endParaRPr>
          </a:p>
        </p:txBody>
      </p:sp>
      <p:cxnSp>
        <p:nvCxnSpPr>
          <p:cNvPr id="25" name="Straight Arrow Connector 24"/>
          <p:cNvCxnSpPr/>
          <p:nvPr/>
        </p:nvCxnSpPr>
        <p:spPr>
          <a:xfrm rot="5400000">
            <a:off x="5525359" y="5783289"/>
            <a:ext cx="324371" cy="23219"/>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40"/>
          <p:cNvSpPr txBox="1">
            <a:spLocks noChangeArrowheads="1"/>
          </p:cNvSpPr>
          <p:nvPr/>
        </p:nvSpPr>
        <p:spPr bwMode="auto">
          <a:xfrm>
            <a:off x="38229" y="1658416"/>
            <a:ext cx="2003112" cy="646331"/>
          </a:xfrm>
          <a:prstGeom prst="rect">
            <a:avLst/>
          </a:prstGeom>
          <a:noFill/>
          <a:ln w="9525">
            <a:noFill/>
            <a:miter lim="800000"/>
            <a:headEnd/>
            <a:tailEnd/>
          </a:ln>
        </p:spPr>
        <p:txBody>
          <a:bodyPr wrap="square">
            <a:spAutoFit/>
          </a:bodyPr>
          <a:lstStyle/>
          <a:p>
            <a:pPr algn="ctr"/>
            <a:r>
              <a:rPr lang="en-US" b="1" dirty="0" smtClean="0">
                <a:latin typeface="Calibri"/>
                <a:cs typeface="Calibri"/>
              </a:rPr>
              <a:t>Reference Source </a:t>
            </a:r>
          </a:p>
          <a:p>
            <a:pPr algn="ctr"/>
            <a:r>
              <a:rPr lang="en-US" b="1" dirty="0" smtClean="0">
                <a:latin typeface="Calibri"/>
                <a:cs typeface="Calibri"/>
              </a:rPr>
              <a:t>coordinates</a:t>
            </a:r>
            <a:endParaRPr lang="en-GB" b="1" dirty="0">
              <a:latin typeface="Calibri"/>
              <a:cs typeface="Calibri"/>
            </a:endParaRPr>
          </a:p>
        </p:txBody>
      </p:sp>
      <p:cxnSp>
        <p:nvCxnSpPr>
          <p:cNvPr id="27" name="Straight Arrow Connector 45"/>
          <p:cNvCxnSpPr>
            <a:stCxn id="26" idx="2"/>
          </p:cNvCxnSpPr>
          <p:nvPr/>
        </p:nvCxnSpPr>
        <p:spPr>
          <a:xfrm rot="16200000" flipH="1">
            <a:off x="1047174" y="2297358"/>
            <a:ext cx="289773" cy="304550"/>
          </a:xfrm>
          <a:prstGeom prst="straightConnector1">
            <a:avLst/>
          </a:prstGeom>
          <a:ln w="28575">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0" y="2562681"/>
            <a:ext cx="2746823" cy="923330"/>
          </a:xfrm>
          <a:prstGeom prst="rect">
            <a:avLst/>
          </a:prstGeom>
          <a:noFill/>
          <a:ln w="38100">
            <a:solidFill>
              <a:schemeClr val="tx1"/>
            </a:solidFill>
            <a:miter lim="800000"/>
            <a:headEnd/>
            <a:tailEnd/>
          </a:ln>
        </p:spPr>
        <p:txBody>
          <a:bodyPr wrap="square">
            <a:spAutoFit/>
          </a:bodyPr>
          <a:lstStyle/>
          <a:p>
            <a:pPr algn="ctr"/>
            <a:r>
              <a:rPr lang="en-US" b="1" kern="1200" dirty="0">
                <a:latin typeface="Calibri"/>
                <a:cs typeface="Calibri"/>
              </a:rPr>
              <a:t>Broad-band correlation</a:t>
            </a:r>
          </a:p>
          <a:p>
            <a:pPr algn="ctr"/>
            <a:r>
              <a:rPr lang="en-US" b="1" kern="1200" dirty="0">
                <a:latin typeface="Calibri"/>
                <a:cs typeface="Calibri"/>
              </a:rPr>
              <a:t>of the </a:t>
            </a:r>
            <a:r>
              <a:rPr lang="en-US" b="1" kern="1200" dirty="0" smtClean="0">
                <a:latin typeface="Calibri"/>
                <a:cs typeface="Calibri"/>
              </a:rPr>
              <a:t>quasar with the far-field </a:t>
            </a:r>
            <a:r>
              <a:rPr lang="en-US" b="1" kern="1200" dirty="0">
                <a:latin typeface="Calibri"/>
                <a:cs typeface="Calibri"/>
              </a:rPr>
              <a:t>delay model</a:t>
            </a:r>
          </a:p>
        </p:txBody>
      </p:sp>
      <p:sp>
        <p:nvSpPr>
          <p:cNvPr id="29" name="Rectangle 28"/>
          <p:cNvSpPr/>
          <p:nvPr/>
        </p:nvSpPr>
        <p:spPr>
          <a:xfrm>
            <a:off x="5599746" y="1730722"/>
            <a:ext cx="3544254" cy="4072463"/>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29" y="1926807"/>
            <a:ext cx="5166978" cy="341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1795904484"/>
      </p:ext>
    </p:extLst>
  </p:cSld>
  <p:clrMapOvr>
    <a:masterClrMapping/>
  </p:clrMapOvr>
  <mc:AlternateContent xmlns:mc="http://schemas.openxmlformats.org/markup-compatibility/2006">
    <mc:Choice xmlns:p14="http://schemas.microsoft.com/office/powerpoint/2010/main" Requires="p14">
      <p:transition spd="slow" p14:dur="2000" advTm="102716"/>
    </mc:Choice>
    <mc:Fallback>
      <p:transition xmlns:p14="http://schemas.microsoft.com/office/powerpoint/2010/main" spd="slow" advTm="10271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66" y="415330"/>
            <a:ext cx="3807178" cy="1143000"/>
          </a:xfrm>
        </p:spPr>
        <p:txBody>
          <a:bodyPr/>
          <a:lstStyle/>
          <a:p>
            <a:r>
              <a:rPr lang="en-US" dirty="0" smtClean="0"/>
              <a:t>Our targets</a:t>
            </a:r>
            <a:endParaRPr lang="en-US" dirty="0"/>
          </a:p>
        </p:txBody>
      </p:sp>
      <p:pic>
        <p:nvPicPr>
          <p:cNvPr id="4" name="Picture 3" descr="venus_express.jpg"/>
          <p:cNvPicPr>
            <a:picLocks noChangeAspect="1"/>
          </p:cNvPicPr>
          <p:nvPr/>
        </p:nvPicPr>
        <p:blipFill rotWithShape="1">
          <a:blip r:embed="rId3">
            <a:extLst>
              <a:ext uri="{28A0092B-C50C-407E-A947-70E740481C1C}">
                <a14:useLocalDpi xmlns:a14="http://schemas.microsoft.com/office/drawing/2010/main" val="0"/>
              </a:ext>
            </a:extLst>
          </a:blip>
          <a:srcRect l="37" t="14496" r="-37" b="-43"/>
          <a:stretch/>
        </p:blipFill>
        <p:spPr>
          <a:xfrm>
            <a:off x="0" y="5587200"/>
            <a:ext cx="1806222" cy="1270800"/>
          </a:xfrm>
          <a:prstGeom prst="rect">
            <a:avLst/>
          </a:prstGeom>
        </p:spPr>
      </p:pic>
      <p:pic>
        <p:nvPicPr>
          <p:cNvPr id="5" name="Picture 4" descr="mars_express.jpg"/>
          <p:cNvPicPr>
            <a:picLocks noChangeAspect="1"/>
          </p:cNvPicPr>
          <p:nvPr/>
        </p:nvPicPr>
        <p:blipFill rotWithShape="1">
          <a:blip r:embed="rId4" cstate="print">
            <a:extLst>
              <a:ext uri="{28A0092B-C50C-407E-A947-70E740481C1C}">
                <a14:useLocalDpi xmlns:a14="http://schemas.microsoft.com/office/drawing/2010/main" val="0"/>
              </a:ext>
            </a:extLst>
          </a:blip>
          <a:srcRect l="1728" t="8700" r="-1728" b="4353"/>
          <a:stretch/>
        </p:blipFill>
        <p:spPr>
          <a:xfrm>
            <a:off x="1806222" y="5587200"/>
            <a:ext cx="1815161" cy="1270800"/>
          </a:xfrm>
          <a:prstGeom prst="rect">
            <a:avLst/>
          </a:prstGeom>
        </p:spPr>
      </p:pic>
      <p:pic>
        <p:nvPicPr>
          <p:cNvPr id="6" name="Picture 5" descr="Akatsuki.gif"/>
          <p:cNvPicPr>
            <a:picLocks noChangeAspect="1"/>
          </p:cNvPicPr>
          <p:nvPr/>
        </p:nvPicPr>
        <p:blipFill rotWithShape="1">
          <a:blip r:embed="rId5">
            <a:extLst>
              <a:ext uri="{28A0092B-C50C-407E-A947-70E740481C1C}">
                <a14:useLocalDpi xmlns:a14="http://schemas.microsoft.com/office/drawing/2010/main" val="0"/>
              </a:ext>
            </a:extLst>
          </a:blip>
          <a:srcRect l="1798" r="-1798"/>
          <a:stretch/>
        </p:blipFill>
        <p:spPr>
          <a:xfrm>
            <a:off x="3513667" y="5587200"/>
            <a:ext cx="1848555" cy="1270800"/>
          </a:xfrm>
          <a:prstGeom prst="rect">
            <a:avLst/>
          </a:prstGeom>
        </p:spPr>
      </p:pic>
      <p:pic>
        <p:nvPicPr>
          <p:cNvPr id="7" name="Picture 6" descr="radioastron-4.jpg"/>
          <p:cNvPicPr>
            <a:picLocks noChangeAspect="1"/>
          </p:cNvPicPr>
          <p:nvPr/>
        </p:nvPicPr>
        <p:blipFill rotWithShape="1">
          <a:blip r:embed="rId6">
            <a:extLst>
              <a:ext uri="{28A0092B-C50C-407E-A947-70E740481C1C}">
                <a14:useLocalDpi xmlns:a14="http://schemas.microsoft.com/office/drawing/2010/main" val="0"/>
              </a:ext>
            </a:extLst>
          </a:blip>
          <a:srcRect l="13906" r="9724"/>
          <a:stretch/>
        </p:blipFill>
        <p:spPr>
          <a:xfrm>
            <a:off x="5362222" y="5587200"/>
            <a:ext cx="1905000" cy="1294263"/>
          </a:xfrm>
          <a:prstGeom prst="rect">
            <a:avLst/>
          </a:prstGeom>
        </p:spPr>
      </p:pic>
      <p:pic>
        <p:nvPicPr>
          <p:cNvPr id="8" name="Picture 7" descr="glonass.jpg"/>
          <p:cNvPicPr>
            <a:picLocks noChangeAspect="1"/>
          </p:cNvPicPr>
          <p:nvPr/>
        </p:nvPicPr>
        <p:blipFill rotWithShape="1">
          <a:blip r:embed="rId7">
            <a:extLst>
              <a:ext uri="{28A0092B-C50C-407E-A947-70E740481C1C}">
                <a14:useLocalDpi xmlns:a14="http://schemas.microsoft.com/office/drawing/2010/main" val="0"/>
              </a:ext>
            </a:extLst>
          </a:blip>
          <a:srcRect l="1781" r="-3558"/>
          <a:stretch/>
        </p:blipFill>
        <p:spPr>
          <a:xfrm>
            <a:off x="7267222" y="5587201"/>
            <a:ext cx="1876778" cy="1270799"/>
          </a:xfrm>
          <a:prstGeom prst="rect">
            <a:avLst/>
          </a:prstGeom>
        </p:spPr>
      </p:pic>
      <p:sp>
        <p:nvSpPr>
          <p:cNvPr id="9" name="Snip and Round Single Corner Rectangle 8"/>
          <p:cNvSpPr/>
          <p:nvPr/>
        </p:nvSpPr>
        <p:spPr>
          <a:xfrm>
            <a:off x="4896556" y="1558330"/>
            <a:ext cx="4247444" cy="3987000"/>
          </a:xfrm>
          <a:prstGeom prst="snip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80261" y="2406009"/>
            <a:ext cx="3621383" cy="2031325"/>
          </a:xfrm>
          <a:prstGeom prst="rect">
            <a:avLst/>
          </a:prstGeom>
          <a:noFill/>
        </p:spPr>
        <p:txBody>
          <a:bodyPr wrap="square" rtlCol="0">
            <a:spAutoFit/>
          </a:bodyPr>
          <a:lstStyle/>
          <a:p>
            <a:pPr algn="ctr"/>
            <a:r>
              <a:rPr lang="en-US" dirty="0" smtClean="0">
                <a:solidFill>
                  <a:srgbClr val="FF0000"/>
                </a:solidFill>
              </a:rPr>
              <a:t>Current PRIDE missions</a:t>
            </a:r>
          </a:p>
          <a:p>
            <a:pPr marL="285750" indent="-285750">
              <a:buFont typeface="Arial"/>
              <a:buChar char="•"/>
            </a:pPr>
            <a:endParaRPr lang="en-US" dirty="0"/>
          </a:p>
          <a:p>
            <a:pPr marL="285750" indent="-285750">
              <a:buFont typeface="Arial"/>
              <a:buChar char="•"/>
            </a:pPr>
            <a:r>
              <a:rPr lang="en-US" b="1" dirty="0" smtClean="0"/>
              <a:t>ESA Venus Express (VEX)</a:t>
            </a:r>
          </a:p>
          <a:p>
            <a:pPr marL="285750" indent="-285750">
              <a:buFont typeface="Arial"/>
              <a:buChar char="•"/>
            </a:pPr>
            <a:r>
              <a:rPr lang="en-US" b="1" dirty="0" smtClean="0"/>
              <a:t>ESA Mars Express (MEX)</a:t>
            </a:r>
          </a:p>
          <a:p>
            <a:pPr marL="285750" indent="-285750">
              <a:buFont typeface="Arial"/>
              <a:buChar char="•"/>
            </a:pPr>
            <a:r>
              <a:rPr lang="en-US" dirty="0" smtClean="0"/>
              <a:t>GLONASS </a:t>
            </a:r>
            <a:r>
              <a:rPr lang="en-US" dirty="0" smtClean="0"/>
              <a:t>satellites</a:t>
            </a:r>
          </a:p>
          <a:p>
            <a:pPr marL="285750" indent="-285750">
              <a:buFont typeface="Arial"/>
              <a:buChar char="•"/>
            </a:pPr>
            <a:r>
              <a:rPr lang="en-US" dirty="0" smtClean="0"/>
              <a:t>Radio </a:t>
            </a:r>
            <a:r>
              <a:rPr lang="en-US" dirty="0" err="1" smtClean="0"/>
              <a:t>Astron</a:t>
            </a:r>
            <a:r>
              <a:rPr lang="en-US" dirty="0" smtClean="0"/>
              <a:t> </a:t>
            </a:r>
            <a:r>
              <a:rPr lang="en-US" dirty="0" smtClean="0"/>
              <a:t>Space </a:t>
            </a:r>
            <a:r>
              <a:rPr lang="en-US" dirty="0" smtClean="0"/>
              <a:t>VLBI</a:t>
            </a:r>
          </a:p>
          <a:p>
            <a:pPr marL="285750" indent="-285750">
              <a:buFont typeface="Arial"/>
              <a:buChar char="•"/>
            </a:pPr>
            <a:r>
              <a:rPr lang="en-US" dirty="0" smtClean="0"/>
              <a:t>GAIA telescope</a:t>
            </a:r>
            <a:endParaRPr lang="en-US" dirty="0" smtClean="0"/>
          </a:p>
        </p:txBody>
      </p:sp>
      <p:sp>
        <p:nvSpPr>
          <p:cNvPr id="12" name="TextBox 11"/>
          <p:cNvSpPr txBox="1"/>
          <p:nvPr/>
        </p:nvSpPr>
        <p:spPr>
          <a:xfrm>
            <a:off x="4783666" y="2347890"/>
            <a:ext cx="4360333" cy="2585323"/>
          </a:xfrm>
          <a:prstGeom prst="rect">
            <a:avLst/>
          </a:prstGeom>
          <a:noFill/>
        </p:spPr>
        <p:txBody>
          <a:bodyPr wrap="square" rtlCol="0">
            <a:spAutoFit/>
          </a:bodyPr>
          <a:lstStyle/>
          <a:p>
            <a:pPr algn="ctr"/>
            <a:r>
              <a:rPr lang="en-US" dirty="0" smtClean="0">
                <a:solidFill>
                  <a:schemeClr val="accent2"/>
                </a:solidFill>
              </a:rPr>
              <a:t>Prospective PRIDE missions</a:t>
            </a:r>
          </a:p>
          <a:p>
            <a:r>
              <a:rPr lang="en-US" strike="sngStrike" dirty="0" smtClean="0"/>
              <a:t> </a:t>
            </a:r>
            <a:endParaRPr lang="en-US" strike="sngStrike" dirty="0" smtClean="0"/>
          </a:p>
          <a:p>
            <a:pPr marL="285750" indent="-285750">
              <a:buFont typeface="Arial"/>
              <a:buChar char="•"/>
            </a:pPr>
            <a:r>
              <a:rPr lang="en-US" dirty="0" smtClean="0"/>
              <a:t>ESA</a:t>
            </a:r>
            <a:r>
              <a:rPr lang="en-US" dirty="0" smtClean="0"/>
              <a:t>-JAXA </a:t>
            </a:r>
            <a:r>
              <a:rPr lang="en-US" dirty="0" err="1" smtClean="0"/>
              <a:t>Bepicolombo</a:t>
            </a:r>
            <a:r>
              <a:rPr lang="en-US" dirty="0" smtClean="0"/>
              <a:t> 2015</a:t>
            </a:r>
          </a:p>
          <a:p>
            <a:pPr marL="285750" indent="-285750">
              <a:buFont typeface="Arial"/>
              <a:buChar char="•"/>
            </a:pPr>
            <a:r>
              <a:rPr lang="en-US" dirty="0" smtClean="0"/>
              <a:t>ESA </a:t>
            </a:r>
            <a:r>
              <a:rPr lang="en-US" dirty="0" err="1" smtClean="0"/>
              <a:t>ExoMars</a:t>
            </a:r>
            <a:r>
              <a:rPr lang="en-US" dirty="0" smtClean="0"/>
              <a:t> 2016 </a:t>
            </a:r>
          </a:p>
          <a:p>
            <a:pPr marL="285750" indent="-285750">
              <a:buFont typeface="Arial"/>
              <a:buChar char="•"/>
            </a:pPr>
            <a:r>
              <a:rPr lang="en-US" dirty="0" smtClean="0"/>
              <a:t>ESA </a:t>
            </a:r>
            <a:r>
              <a:rPr lang="en-US" dirty="0" err="1" smtClean="0"/>
              <a:t>MarcoPolo</a:t>
            </a:r>
            <a:r>
              <a:rPr lang="en-US" dirty="0" smtClean="0"/>
              <a:t>-R 2020</a:t>
            </a:r>
          </a:p>
          <a:p>
            <a:pPr marL="285750" indent="-285750">
              <a:buFont typeface="Arial"/>
              <a:buChar char="•"/>
            </a:pPr>
            <a:r>
              <a:rPr lang="en-US" dirty="0"/>
              <a:t>RSA </a:t>
            </a:r>
            <a:r>
              <a:rPr lang="en-US" dirty="0" err="1"/>
              <a:t>Venera</a:t>
            </a:r>
            <a:r>
              <a:rPr lang="en-US" dirty="0"/>
              <a:t>-D </a:t>
            </a:r>
            <a:r>
              <a:rPr lang="en-US" dirty="0" smtClean="0"/>
              <a:t>2024</a:t>
            </a:r>
          </a:p>
          <a:p>
            <a:pPr marL="285750" indent="-285750">
              <a:buFont typeface="Arial"/>
              <a:buChar char="•"/>
            </a:pPr>
            <a:endParaRPr lang="en-US" dirty="0"/>
          </a:p>
          <a:p>
            <a:pPr marL="285750" indent="-285750">
              <a:buFont typeface="Arial"/>
              <a:buChar char="•"/>
            </a:pPr>
            <a:r>
              <a:rPr lang="en-US" b="1" dirty="0">
                <a:solidFill>
                  <a:srgbClr val="0000FF"/>
                </a:solidFill>
              </a:rPr>
              <a:t>ESA Jupiter Icy Europa (JUICE</a:t>
            </a:r>
            <a:r>
              <a:rPr lang="en-US" b="1" dirty="0" smtClean="0">
                <a:solidFill>
                  <a:srgbClr val="0000FF"/>
                </a:solidFill>
              </a:rPr>
              <a:t>)</a:t>
            </a:r>
            <a:endParaRPr lang="en-US" b="1" dirty="0">
              <a:solidFill>
                <a:srgbClr val="0000FF"/>
              </a:solidFill>
            </a:endParaRPr>
          </a:p>
          <a:p>
            <a:pPr marL="285750" indent="-285750">
              <a:buFont typeface="Arial"/>
              <a:buChar char="•"/>
            </a:pPr>
            <a:endParaRPr lang="en-US" dirty="0"/>
          </a:p>
        </p:txBody>
      </p:sp>
    </p:spTree>
    <p:extLst>
      <p:ext uri="{BB962C8B-B14F-4D97-AF65-F5344CB8AC3E}">
        <p14:creationId xmlns:p14="http://schemas.microsoft.com/office/powerpoint/2010/main" val="2752686637"/>
      </p:ext>
    </p:extLst>
  </p:cSld>
  <p:clrMapOvr>
    <a:masterClrMapping/>
  </p:clrMapOvr>
  <mc:AlternateContent xmlns:mc="http://schemas.openxmlformats.org/markup-compatibility/2006">
    <mc:Choice xmlns:p14="http://schemas.microsoft.com/office/powerpoint/2010/main" Requires="p14">
      <p:transition spd="slow" p14:dur="2000" advTm="98552"/>
    </mc:Choice>
    <mc:Fallback>
      <p:transition xmlns:p14="http://schemas.microsoft.com/office/powerpoint/2010/main" spd="slow" advTm="98552"/>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1DD66CF7-AE7B-204C-92B9-DDB1767CD6D1}" type="datetime1">
              <a:rPr lang="ca-ES" smtClean="0"/>
              <a:t>08/10/14</a:t>
            </a:fld>
            <a:endParaRPr lang="en-US"/>
          </a:p>
        </p:txBody>
      </p:sp>
      <p:sp>
        <p:nvSpPr>
          <p:cNvPr id="10" name="Footer Placeholder 9"/>
          <p:cNvSpPr>
            <a:spLocks noGrp="1"/>
          </p:cNvSpPr>
          <p:nvPr>
            <p:ph type="ftr" sz="quarter" idx="11"/>
          </p:nvPr>
        </p:nvSpPr>
        <p:spPr>
          <a:xfrm>
            <a:off x="457199" y="6172200"/>
            <a:ext cx="3352801" cy="365125"/>
          </a:xfrm>
        </p:spPr>
        <p:txBody>
          <a:bodyPr/>
          <a:lstStyle/>
          <a:p>
            <a:r>
              <a:rPr lang="en-US" smtClean="0"/>
              <a:t>EVN symposium - Cagliari</a:t>
            </a:r>
            <a:endParaRPr lang="en-US"/>
          </a:p>
        </p:txBody>
      </p:sp>
      <p:sp>
        <p:nvSpPr>
          <p:cNvPr id="14" name="Slide Number Placeholder 13"/>
          <p:cNvSpPr>
            <a:spLocks noGrp="1"/>
          </p:cNvSpPr>
          <p:nvPr>
            <p:ph type="sldNum" sz="quarter" idx="12"/>
          </p:nvPr>
        </p:nvSpPr>
        <p:spPr/>
        <p:txBody>
          <a:bodyPr/>
          <a:lstStyle/>
          <a:p>
            <a:fld id="{EADEA5E8-3C31-BE46-8AB9-863283CF1494}" type="slidenum">
              <a:rPr lang="en-US" smtClean="0"/>
              <a:t>5</a:t>
            </a:fld>
            <a:endParaRPr lang="en-US"/>
          </a:p>
        </p:txBody>
      </p:sp>
      <p:sp>
        <p:nvSpPr>
          <p:cNvPr id="2" name="Title 1"/>
          <p:cNvSpPr>
            <a:spLocks noGrp="1"/>
          </p:cNvSpPr>
          <p:nvPr>
            <p:ph type="title"/>
          </p:nvPr>
        </p:nvSpPr>
        <p:spPr>
          <a:xfrm>
            <a:off x="457199" y="274638"/>
            <a:ext cx="7848601" cy="1143000"/>
          </a:xfrm>
        </p:spPr>
        <p:txBody>
          <a:bodyPr/>
          <a:lstStyle/>
          <a:p>
            <a:r>
              <a:rPr lang="en-US" sz="3600" dirty="0" smtClean="0"/>
              <a:t>2.1 </a:t>
            </a:r>
            <a:r>
              <a:rPr lang="en-US" sz="3600" dirty="0" err="1" smtClean="0"/>
              <a:t>Phobos</a:t>
            </a:r>
            <a:r>
              <a:rPr lang="en-US" sz="3600" dirty="0" smtClean="0"/>
              <a:t> fly-by: MEX tracking	</a:t>
            </a:r>
            <a:endParaRPr lang="en-US" sz="3600" dirty="0"/>
          </a:p>
        </p:txBody>
      </p:sp>
      <p:sp>
        <p:nvSpPr>
          <p:cNvPr id="3" name="Content Placeholder 2"/>
          <p:cNvSpPr>
            <a:spLocks noGrp="1"/>
          </p:cNvSpPr>
          <p:nvPr>
            <p:ph sz="quarter" idx="13"/>
          </p:nvPr>
        </p:nvSpPr>
        <p:spPr>
          <a:xfrm>
            <a:off x="63087" y="1417638"/>
            <a:ext cx="5993191" cy="2637669"/>
          </a:xfrm>
        </p:spPr>
        <p:txBody>
          <a:bodyPr>
            <a:normAutofit fontScale="92500" lnSpcReduction="20000"/>
          </a:bodyPr>
          <a:lstStyle/>
          <a:p>
            <a:r>
              <a:rPr lang="en-US" sz="1800" dirty="0" smtClean="0">
                <a:solidFill>
                  <a:srgbClr val="0000FF"/>
                </a:solidFill>
              </a:rPr>
              <a:t>MEX approached </a:t>
            </a:r>
            <a:r>
              <a:rPr lang="en-US" sz="1800" dirty="0" err="1" smtClean="0">
                <a:solidFill>
                  <a:srgbClr val="0000FF"/>
                </a:solidFill>
              </a:rPr>
              <a:t>Phobos</a:t>
            </a:r>
            <a:r>
              <a:rPr lang="en-US" sz="1800" dirty="0" smtClean="0">
                <a:solidFill>
                  <a:srgbClr val="0000FF"/>
                </a:solidFill>
              </a:rPr>
              <a:t> at only 58 km on Dec 29, 2013. </a:t>
            </a:r>
          </a:p>
          <a:p>
            <a:r>
              <a:rPr lang="en-US" sz="1800" b="1" dirty="0" smtClean="0">
                <a:solidFill>
                  <a:srgbClr val="0000FF"/>
                </a:solidFill>
              </a:rPr>
              <a:t>31 stations</a:t>
            </a:r>
            <a:r>
              <a:rPr lang="en-US" sz="1800" dirty="0" smtClean="0">
                <a:solidFill>
                  <a:srgbClr val="0000FF"/>
                </a:solidFill>
              </a:rPr>
              <a:t> </a:t>
            </a:r>
            <a:r>
              <a:rPr lang="en-US" sz="1800" dirty="0" smtClean="0">
                <a:solidFill>
                  <a:srgbClr val="0000FF"/>
                </a:solidFill>
              </a:rPr>
              <a:t>tracked for 24 hours 3 orbits at </a:t>
            </a:r>
            <a:r>
              <a:rPr lang="en-US" sz="1800" dirty="0" smtClean="0">
                <a:solidFill>
                  <a:srgbClr val="0000FF"/>
                </a:solidFill>
              </a:rPr>
              <a:t>Mars. </a:t>
            </a:r>
            <a:endParaRPr lang="en-US" sz="1800" dirty="0" smtClean="0">
              <a:solidFill>
                <a:srgbClr val="0000FF"/>
              </a:solidFill>
            </a:endParaRPr>
          </a:p>
          <a:p>
            <a:r>
              <a:rPr lang="en-US" sz="1800" dirty="0" smtClean="0">
                <a:solidFill>
                  <a:srgbClr val="0000FF"/>
                </a:solidFill>
              </a:rPr>
              <a:t>Combined Australian/Asiatic + EVN + VLBA </a:t>
            </a:r>
            <a:endParaRPr lang="en-US" sz="1800" dirty="0" smtClean="0">
              <a:solidFill>
                <a:srgbClr val="0000FF"/>
              </a:solidFill>
            </a:endParaRPr>
          </a:p>
          <a:p>
            <a:r>
              <a:rPr lang="en-US" sz="1800" dirty="0" smtClean="0">
                <a:solidFill>
                  <a:srgbClr val="FF0000"/>
                </a:solidFill>
              </a:rPr>
              <a:t>Precise reconstruction of MEX orbital perturbations is currently in process</a:t>
            </a:r>
            <a:r>
              <a:rPr lang="en-US" sz="1800" dirty="0" smtClean="0">
                <a:solidFill>
                  <a:srgbClr val="FF0000"/>
                </a:solidFill>
              </a:rPr>
              <a:t>.</a:t>
            </a:r>
          </a:p>
          <a:p>
            <a:endParaRPr lang="en-US" sz="1800" dirty="0" smtClean="0">
              <a:solidFill>
                <a:srgbClr val="FF0000"/>
              </a:solidFill>
            </a:endParaRPr>
          </a:p>
          <a:p>
            <a:r>
              <a:rPr lang="en-US" sz="1800" dirty="0" smtClean="0">
                <a:solidFill>
                  <a:srgbClr val="0000FF"/>
                </a:solidFill>
              </a:rPr>
              <a:t>The </a:t>
            </a:r>
            <a:r>
              <a:rPr lang="en-US" sz="1800" dirty="0">
                <a:solidFill>
                  <a:srgbClr val="0000FF"/>
                </a:solidFill>
              </a:rPr>
              <a:t>gravity coefficient </a:t>
            </a:r>
            <a:r>
              <a:rPr lang="en-US" sz="1800" dirty="0" smtClean="0">
                <a:solidFill>
                  <a:srgbClr val="0000FF"/>
                </a:solidFill>
              </a:rPr>
              <a:t>C</a:t>
            </a:r>
            <a:r>
              <a:rPr lang="en-US" sz="1800" baseline="-25000" dirty="0" smtClean="0">
                <a:solidFill>
                  <a:srgbClr val="0000FF"/>
                </a:solidFill>
              </a:rPr>
              <a:t>2,0</a:t>
            </a:r>
            <a:r>
              <a:rPr lang="en-US" sz="1800" dirty="0">
                <a:solidFill>
                  <a:srgbClr val="0000FF"/>
                </a:solidFill>
              </a:rPr>
              <a:t> </a:t>
            </a:r>
            <a:r>
              <a:rPr lang="en-US" sz="1800" dirty="0" smtClean="0">
                <a:solidFill>
                  <a:srgbClr val="0000FF"/>
                </a:solidFill>
              </a:rPr>
              <a:t>will be determined by a </a:t>
            </a:r>
            <a:r>
              <a:rPr lang="en-US" sz="1800" dirty="0" smtClean="0">
                <a:solidFill>
                  <a:srgbClr val="0000FF"/>
                </a:solidFill>
              </a:rPr>
              <a:t>least square fit of spacecraft dynamical model to the PRIDE tracking </a:t>
            </a:r>
            <a:r>
              <a:rPr lang="en-US" sz="1800" dirty="0" smtClean="0">
                <a:solidFill>
                  <a:srgbClr val="0000FF"/>
                </a:solidFill>
              </a:rPr>
              <a:t>data.</a:t>
            </a:r>
            <a:endParaRPr lang="en-US" sz="1800" dirty="0">
              <a:solidFill>
                <a:srgbClr val="0000FF"/>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195" y="3855407"/>
            <a:ext cx="3405773" cy="2589763"/>
          </a:xfrm>
          <a:prstGeom prst="rect">
            <a:avLst/>
          </a:prstGeom>
        </p:spPr>
      </p:pic>
      <p:sp>
        <p:nvSpPr>
          <p:cNvPr id="5" name="Rectangle 4"/>
          <p:cNvSpPr/>
          <p:nvPr/>
        </p:nvSpPr>
        <p:spPr>
          <a:xfrm>
            <a:off x="578395" y="3991472"/>
            <a:ext cx="1448410" cy="292388"/>
          </a:xfrm>
          <a:prstGeom prst="rect">
            <a:avLst/>
          </a:prstGeom>
        </p:spPr>
        <p:txBody>
          <a:bodyPr wrap="square">
            <a:spAutoFit/>
          </a:bodyPr>
          <a:lstStyle/>
          <a:p>
            <a:r>
              <a:rPr lang="en-US" sz="1300" kern="1200" dirty="0" err="1" smtClean="0">
                <a:solidFill>
                  <a:srgbClr val="FF0000"/>
                </a:solidFill>
                <a:effectLst>
                  <a:outerShdw blurRad="50800" dist="38100" dir="2700000" algn="tl" rotWithShape="0">
                    <a:prstClr val="black">
                      <a:alpha val="40000"/>
                    </a:prstClr>
                  </a:outerShdw>
                </a:effectLst>
              </a:rPr>
              <a:t>Phobos</a:t>
            </a:r>
            <a:r>
              <a:rPr lang="en-US" sz="1300" kern="1200" dirty="0" smtClean="0">
                <a:solidFill>
                  <a:srgbClr val="FF0000"/>
                </a:solidFill>
                <a:effectLst>
                  <a:outerShdw blurRad="50800" dist="38100" dir="2700000" algn="tl" rotWithShape="0">
                    <a:prstClr val="black">
                      <a:alpha val="40000"/>
                    </a:prstClr>
                  </a:outerShdw>
                </a:effectLst>
              </a:rPr>
              <a:t> gravity off</a:t>
            </a:r>
            <a:endParaRPr lang="en-US" sz="1300" kern="1200" dirty="0">
              <a:solidFill>
                <a:srgbClr val="FF0000"/>
              </a:solidFill>
            </a:endParaRPr>
          </a:p>
        </p:txBody>
      </p:sp>
      <p:cxnSp>
        <p:nvCxnSpPr>
          <p:cNvPr id="6" name="Straight Arrow Connector 5"/>
          <p:cNvCxnSpPr/>
          <p:nvPr/>
        </p:nvCxnSpPr>
        <p:spPr>
          <a:xfrm>
            <a:off x="1390887" y="4314637"/>
            <a:ext cx="769007" cy="528436"/>
          </a:xfrm>
          <a:prstGeom prst="straightConnector1">
            <a:avLst/>
          </a:prstGeom>
          <a:ln w="28575" cmpd="sng">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578394" y="5280190"/>
            <a:ext cx="1448411" cy="292388"/>
          </a:xfrm>
          <a:prstGeom prst="rect">
            <a:avLst/>
          </a:prstGeom>
        </p:spPr>
        <p:txBody>
          <a:bodyPr wrap="square">
            <a:spAutoFit/>
          </a:bodyPr>
          <a:lstStyle/>
          <a:p>
            <a:r>
              <a:rPr lang="en-US" sz="1300" kern="1200" dirty="0" err="1" smtClean="0">
                <a:solidFill>
                  <a:srgbClr val="0000FF"/>
                </a:solidFill>
                <a:effectLst>
                  <a:outerShdw blurRad="50800" dist="38100" dir="2700000" algn="tl" rotWithShape="0">
                    <a:prstClr val="black">
                      <a:alpha val="40000"/>
                    </a:prstClr>
                  </a:outerShdw>
                </a:effectLst>
              </a:rPr>
              <a:t>Phobos</a:t>
            </a:r>
            <a:r>
              <a:rPr lang="en-US" sz="1300" kern="1200" dirty="0" smtClean="0">
                <a:solidFill>
                  <a:srgbClr val="0000FF"/>
                </a:solidFill>
                <a:effectLst>
                  <a:outerShdw blurRad="50800" dist="38100" dir="2700000" algn="tl" rotWithShape="0">
                    <a:prstClr val="black">
                      <a:alpha val="40000"/>
                    </a:prstClr>
                  </a:outerShdw>
                </a:effectLst>
              </a:rPr>
              <a:t> gravity on</a:t>
            </a:r>
            <a:endParaRPr lang="en-US" sz="1300" kern="1200" dirty="0">
              <a:solidFill>
                <a:srgbClr val="0000FF"/>
              </a:solidFill>
            </a:endParaRPr>
          </a:p>
        </p:txBody>
      </p:sp>
      <p:cxnSp>
        <p:nvCxnSpPr>
          <p:cNvPr id="8" name="Straight Arrow Connector 7"/>
          <p:cNvCxnSpPr/>
          <p:nvPr/>
        </p:nvCxnSpPr>
        <p:spPr>
          <a:xfrm>
            <a:off x="1628107" y="5603355"/>
            <a:ext cx="906471" cy="361772"/>
          </a:xfrm>
          <a:prstGeom prst="straightConnector1">
            <a:avLst/>
          </a:prstGeom>
          <a:ln w="28575" cmpd="sng">
            <a:solidFill>
              <a:srgbClr val="0000FF"/>
            </a:solidFill>
            <a:tailEnd type="arrow"/>
          </a:ln>
        </p:spPr>
        <p:style>
          <a:lnRef idx="3">
            <a:schemeClr val="accent6"/>
          </a:lnRef>
          <a:fillRef idx="0">
            <a:schemeClr val="accent6"/>
          </a:fillRef>
          <a:effectRef idx="2">
            <a:schemeClr val="accent6"/>
          </a:effectRef>
          <a:fontRef idx="minor">
            <a:schemeClr val="tx1"/>
          </a:fontRef>
        </p:style>
      </p:cxnSp>
      <p:pic>
        <p:nvPicPr>
          <p:cNvPr id="12" name="Picture 11" descr="phobos_compose_0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5580" y="1567117"/>
            <a:ext cx="2938070" cy="2081133"/>
          </a:xfrm>
          <a:prstGeom prst="rect">
            <a:avLst/>
          </a:prstGeom>
        </p:spPr>
      </p:pic>
      <p:sp>
        <p:nvSpPr>
          <p:cNvPr id="13" name="TextBox 12"/>
          <p:cNvSpPr txBox="1"/>
          <p:nvPr/>
        </p:nvSpPr>
        <p:spPr>
          <a:xfrm>
            <a:off x="6734114" y="3402525"/>
            <a:ext cx="2577254" cy="461665"/>
          </a:xfrm>
          <a:prstGeom prst="rect">
            <a:avLst/>
          </a:prstGeom>
          <a:noFill/>
        </p:spPr>
        <p:txBody>
          <a:bodyPr wrap="square" rtlCol="0">
            <a:spAutoFit/>
          </a:bodyPr>
          <a:lstStyle/>
          <a:p>
            <a:r>
              <a:rPr lang="en-US" sz="1200" dirty="0">
                <a:solidFill>
                  <a:schemeClr val="bg1"/>
                </a:solidFill>
              </a:rPr>
              <a:t>Credit: ESA/DLR/FU Berlin (G. </a:t>
            </a:r>
            <a:r>
              <a:rPr lang="en-US" sz="1200" dirty="0" err="1">
                <a:solidFill>
                  <a:schemeClr val="bg1"/>
                </a:solidFill>
              </a:rPr>
              <a:t>Neukum</a:t>
            </a:r>
            <a:r>
              <a:rPr lang="en-US" sz="1200" dirty="0">
                <a:solidFill>
                  <a:schemeClr val="bg1"/>
                </a:solidFill>
              </a:rPr>
              <a:t>).</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8255" r="7376"/>
          <a:stretch/>
        </p:blipFill>
        <p:spPr>
          <a:xfrm>
            <a:off x="3534968" y="4055307"/>
            <a:ext cx="5548681" cy="2092950"/>
          </a:xfrm>
          <a:prstGeom prst="rect">
            <a:avLst/>
          </a:prstGeom>
        </p:spPr>
      </p:pic>
    </p:spTree>
    <p:extLst>
      <p:ext uri="{BB962C8B-B14F-4D97-AF65-F5344CB8AC3E}">
        <p14:creationId xmlns:p14="http://schemas.microsoft.com/office/powerpoint/2010/main" val="820342175"/>
      </p:ext>
    </p:extLst>
  </p:cSld>
  <p:clrMapOvr>
    <a:masterClrMapping/>
  </p:clrMapOvr>
  <mc:AlternateContent xmlns:mc="http://schemas.openxmlformats.org/markup-compatibility/2006">
    <mc:Choice xmlns:p14="http://schemas.microsoft.com/office/powerpoint/2010/main" Requires="p14">
      <p:transition spd="slow" p14:dur="2000" advTm="189939"/>
    </mc:Choice>
    <mc:Fallback>
      <p:transition xmlns:p14="http://schemas.microsoft.com/office/powerpoint/2010/main" spd="slow" advTm="189939"/>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35E096-02E7-1745-8F94-D50BFC9AF2FF}" type="datetime1">
              <a:rPr lang="ca-ES" smtClean="0"/>
              <a:t>08/10/14</a:t>
            </a:fld>
            <a:endParaRPr lang="en-US"/>
          </a:p>
        </p:txBody>
      </p:sp>
      <p:sp>
        <p:nvSpPr>
          <p:cNvPr id="11" name="Footer Placeholder 10"/>
          <p:cNvSpPr>
            <a:spLocks noGrp="1"/>
          </p:cNvSpPr>
          <p:nvPr>
            <p:ph type="ftr" sz="quarter" idx="11"/>
          </p:nvPr>
        </p:nvSpPr>
        <p:spPr/>
        <p:txBody>
          <a:bodyPr/>
          <a:lstStyle/>
          <a:p>
            <a:r>
              <a:rPr lang="en-US" smtClean="0"/>
              <a:t>EVN symposium - Cagliari</a:t>
            </a:r>
            <a:endParaRPr lang="en-US"/>
          </a:p>
        </p:txBody>
      </p:sp>
      <p:sp>
        <p:nvSpPr>
          <p:cNvPr id="12" name="Slide Number Placeholder 11"/>
          <p:cNvSpPr>
            <a:spLocks noGrp="1"/>
          </p:cNvSpPr>
          <p:nvPr>
            <p:ph type="sldNum" sz="quarter" idx="12"/>
          </p:nvPr>
        </p:nvSpPr>
        <p:spPr/>
        <p:txBody>
          <a:bodyPr/>
          <a:lstStyle/>
          <a:p>
            <a:fld id="{EADEA5E8-3C31-BE46-8AB9-863283CF1494}" type="slidenum">
              <a:rPr lang="en-US" smtClean="0"/>
              <a:t>6</a:t>
            </a:fld>
            <a:endParaRPr lang="en-US"/>
          </a:p>
        </p:txBody>
      </p:sp>
      <p:sp>
        <p:nvSpPr>
          <p:cNvPr id="2" name="Title 1"/>
          <p:cNvSpPr>
            <a:spLocks noGrp="1"/>
          </p:cNvSpPr>
          <p:nvPr>
            <p:ph type="title"/>
          </p:nvPr>
        </p:nvSpPr>
        <p:spPr>
          <a:xfrm>
            <a:off x="1263000" y="324710"/>
            <a:ext cx="6512511" cy="1143000"/>
          </a:xfrm>
        </p:spPr>
        <p:txBody>
          <a:bodyPr>
            <a:normAutofit fontScale="90000"/>
          </a:bodyPr>
          <a:lstStyle/>
          <a:p>
            <a:r>
              <a:rPr lang="en-US" dirty="0" smtClean="0"/>
              <a:t>2.2 VEX atmospheric drag campaign</a:t>
            </a:r>
            <a:endParaRPr lang="en-US" dirty="0"/>
          </a:p>
        </p:txBody>
      </p:sp>
      <p:sp>
        <p:nvSpPr>
          <p:cNvPr id="3" name="Content Placeholder 2"/>
          <p:cNvSpPr>
            <a:spLocks noGrp="1"/>
          </p:cNvSpPr>
          <p:nvPr>
            <p:ph sz="quarter" idx="13"/>
          </p:nvPr>
        </p:nvSpPr>
        <p:spPr>
          <a:xfrm>
            <a:off x="54264" y="1873255"/>
            <a:ext cx="5594144" cy="1965083"/>
          </a:xfrm>
        </p:spPr>
        <p:txBody>
          <a:bodyPr>
            <a:normAutofit fontScale="92500"/>
          </a:bodyPr>
          <a:lstStyle/>
          <a:p>
            <a:r>
              <a:rPr lang="en-US" sz="1800" dirty="0">
                <a:solidFill>
                  <a:srgbClr val="0000FF"/>
                </a:solidFill>
              </a:rPr>
              <a:t>VEX </a:t>
            </a:r>
            <a:r>
              <a:rPr lang="en-US" sz="1800" dirty="0" smtClean="0">
                <a:solidFill>
                  <a:srgbClr val="0000FF"/>
                </a:solidFill>
              </a:rPr>
              <a:t>was </a:t>
            </a:r>
            <a:r>
              <a:rPr lang="en-US" sz="1800" dirty="0">
                <a:solidFill>
                  <a:srgbClr val="0000FF"/>
                </a:solidFill>
              </a:rPr>
              <a:t>lowered </a:t>
            </a:r>
            <a:r>
              <a:rPr lang="en-US" sz="1800" dirty="0" smtClean="0">
                <a:solidFill>
                  <a:srgbClr val="0000FF"/>
                </a:solidFill>
              </a:rPr>
              <a:t>to enter the </a:t>
            </a:r>
            <a:r>
              <a:rPr lang="en-US" sz="1800" dirty="0">
                <a:solidFill>
                  <a:srgbClr val="0000FF"/>
                </a:solidFill>
              </a:rPr>
              <a:t>atmosphere of Venus</a:t>
            </a:r>
            <a:r>
              <a:rPr lang="en-US" sz="1800" dirty="0" smtClean="0">
                <a:solidFill>
                  <a:srgbClr val="0000FF"/>
                </a:solidFill>
              </a:rPr>
              <a:t>.</a:t>
            </a:r>
          </a:p>
          <a:p>
            <a:r>
              <a:rPr lang="en-US" sz="1800" dirty="0" smtClean="0">
                <a:solidFill>
                  <a:srgbClr val="0000FF"/>
                </a:solidFill>
              </a:rPr>
              <a:t>12 radio telescopes participated in the </a:t>
            </a:r>
            <a:r>
              <a:rPr lang="en-US" sz="1800" dirty="0">
                <a:solidFill>
                  <a:srgbClr val="0000FF"/>
                </a:solidFill>
              </a:rPr>
              <a:t>Venus Express Atmospheric Drag Experiment (</a:t>
            </a:r>
            <a:r>
              <a:rPr lang="en-US" sz="1800" dirty="0" err="1">
                <a:solidFill>
                  <a:srgbClr val="0000FF"/>
                </a:solidFill>
              </a:rPr>
              <a:t>VExADE</a:t>
            </a:r>
            <a:r>
              <a:rPr lang="en-US" sz="1800" dirty="0">
                <a:solidFill>
                  <a:srgbClr val="0000FF"/>
                </a:solidFill>
              </a:rPr>
              <a:t>) </a:t>
            </a:r>
            <a:r>
              <a:rPr lang="en-US" sz="1800" dirty="0" smtClean="0">
                <a:solidFill>
                  <a:srgbClr val="0000FF"/>
                </a:solidFill>
              </a:rPr>
              <a:t>(Dec </a:t>
            </a:r>
            <a:r>
              <a:rPr lang="en-US" sz="1800" dirty="0" smtClean="0">
                <a:solidFill>
                  <a:srgbClr val="0000FF"/>
                </a:solidFill>
              </a:rPr>
              <a:t>2012, </a:t>
            </a:r>
            <a:r>
              <a:rPr lang="en-US" sz="1800" dirty="0" smtClean="0">
                <a:solidFill>
                  <a:srgbClr val="0000FF"/>
                </a:solidFill>
              </a:rPr>
              <a:t>May </a:t>
            </a:r>
            <a:r>
              <a:rPr lang="en-US" sz="1800" dirty="0" smtClean="0">
                <a:solidFill>
                  <a:srgbClr val="0000FF"/>
                </a:solidFill>
              </a:rPr>
              <a:t>2013 &amp; June 2014)</a:t>
            </a:r>
            <a:r>
              <a:rPr lang="en-US" sz="1800" dirty="0" smtClean="0">
                <a:solidFill>
                  <a:srgbClr val="0000FF"/>
                </a:solidFill>
              </a:rPr>
              <a:t>. </a:t>
            </a:r>
            <a:endParaRPr lang="en-US" sz="1800" dirty="0" smtClean="0">
              <a:solidFill>
                <a:srgbClr val="0000FF"/>
              </a:solidFill>
            </a:endParaRPr>
          </a:p>
          <a:p>
            <a:r>
              <a:rPr lang="en-US" sz="1800" dirty="0" smtClean="0">
                <a:solidFill>
                  <a:srgbClr val="0000FF"/>
                </a:solidFill>
              </a:rPr>
              <a:t>The </a:t>
            </a:r>
            <a:r>
              <a:rPr lang="en-US" sz="1800" dirty="0" smtClean="0">
                <a:solidFill>
                  <a:srgbClr val="0000FF"/>
                </a:solidFill>
              </a:rPr>
              <a:t>atmospheric drag was at a level of 40 </a:t>
            </a:r>
            <a:r>
              <a:rPr lang="en-US" sz="1800" dirty="0" err="1" smtClean="0">
                <a:solidFill>
                  <a:srgbClr val="0000FF"/>
                </a:solidFill>
              </a:rPr>
              <a:t>mHz</a:t>
            </a:r>
            <a:r>
              <a:rPr lang="en-US" sz="1800" dirty="0" smtClean="0">
                <a:solidFill>
                  <a:srgbClr val="0000FF"/>
                </a:solidFill>
              </a:rPr>
              <a:t> in Doppler </a:t>
            </a:r>
            <a:r>
              <a:rPr lang="en-US" sz="1800" dirty="0" smtClean="0">
                <a:solidFill>
                  <a:srgbClr val="0000FF"/>
                </a:solidFill>
              </a:rPr>
              <a:t>frequency or 1.5 mm/s velocity reduction.</a:t>
            </a:r>
            <a:endParaRPr lang="en-US" sz="1800" dirty="0">
              <a:solidFill>
                <a:srgbClr val="0000FF"/>
              </a:solidFill>
            </a:endParaRPr>
          </a:p>
        </p:txBody>
      </p:sp>
      <p:pic>
        <p:nvPicPr>
          <p:cNvPr id="4" name="Picture 3" descr="VEX_orbit_snapsho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0716" y="1854477"/>
            <a:ext cx="3257764" cy="1847333"/>
          </a:xfrm>
          <a:prstGeom prst="rect">
            <a:avLst/>
          </a:prstGeom>
        </p:spPr>
      </p:pic>
      <p:pic>
        <p:nvPicPr>
          <p:cNvPr id="6" name="Picture 5" descr="Kashima_drag_improve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8001" y="4122279"/>
            <a:ext cx="4290721" cy="1862001"/>
          </a:xfrm>
          <a:prstGeom prst="rect">
            <a:avLst/>
          </a:prstGeom>
        </p:spPr>
      </p:pic>
      <p:cxnSp>
        <p:nvCxnSpPr>
          <p:cNvPr id="7" name="Straight Connector 6"/>
          <p:cNvCxnSpPr/>
          <p:nvPr/>
        </p:nvCxnSpPr>
        <p:spPr>
          <a:xfrm>
            <a:off x="3643823" y="4346740"/>
            <a:ext cx="0" cy="13984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53627" y="4499140"/>
            <a:ext cx="33867" cy="12460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643823" y="5283562"/>
            <a:ext cx="595548" cy="307777"/>
          </a:xfrm>
          <a:prstGeom prst="rect">
            <a:avLst/>
          </a:prstGeom>
          <a:noFill/>
        </p:spPr>
        <p:txBody>
          <a:bodyPr wrap="none" rtlCol="0">
            <a:spAutoFit/>
          </a:bodyPr>
          <a:lstStyle/>
          <a:p>
            <a:r>
              <a:rPr lang="en-US" sz="1400" dirty="0" smtClean="0">
                <a:solidFill>
                  <a:schemeClr val="accent1"/>
                </a:solidFill>
              </a:rPr>
              <a:t>Day 1</a:t>
            </a:r>
            <a:endParaRPr lang="en-US" sz="1400" dirty="0">
              <a:solidFill>
                <a:schemeClr val="accent1"/>
              </a:solidFill>
            </a:endParaRPr>
          </a:p>
        </p:txBody>
      </p:sp>
      <p:sp>
        <p:nvSpPr>
          <p:cNvPr id="10" name="TextBox 9"/>
          <p:cNvSpPr txBox="1"/>
          <p:nvPr/>
        </p:nvSpPr>
        <p:spPr>
          <a:xfrm>
            <a:off x="2200249" y="5129673"/>
            <a:ext cx="687245" cy="307777"/>
          </a:xfrm>
          <a:prstGeom prst="rect">
            <a:avLst/>
          </a:prstGeom>
          <a:noFill/>
        </p:spPr>
        <p:txBody>
          <a:bodyPr wrap="none" rtlCol="0">
            <a:spAutoFit/>
          </a:bodyPr>
          <a:lstStyle/>
          <a:p>
            <a:r>
              <a:rPr lang="en-US" sz="1400" dirty="0" smtClean="0">
                <a:solidFill>
                  <a:schemeClr val="accent1"/>
                </a:solidFill>
              </a:rPr>
              <a:t>Day 12</a:t>
            </a:r>
            <a:endParaRPr lang="en-US" sz="1400" dirty="0">
              <a:solidFill>
                <a:schemeClr val="accent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097" y="4202203"/>
            <a:ext cx="3803288" cy="2576961"/>
          </a:xfrm>
          <a:prstGeom prst="rect">
            <a:avLst/>
          </a:prstGeom>
        </p:spPr>
      </p:pic>
      <p:sp>
        <p:nvSpPr>
          <p:cNvPr id="14" name="Oval 13"/>
          <p:cNvSpPr/>
          <p:nvPr/>
        </p:nvSpPr>
        <p:spPr>
          <a:xfrm rot="5400000">
            <a:off x="6546387" y="5129256"/>
            <a:ext cx="1574232" cy="376955"/>
          </a:xfrm>
          <a:prstGeom prst="ellipse">
            <a:avLst/>
          </a:prstGeom>
          <a:noFill/>
          <a:ln>
            <a:solidFill>
              <a:srgbClr val="00206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Tree>
    <p:extLst>
      <p:ext uri="{BB962C8B-B14F-4D97-AF65-F5344CB8AC3E}">
        <p14:creationId xmlns:p14="http://schemas.microsoft.com/office/powerpoint/2010/main" val="3082428071"/>
      </p:ext>
    </p:extLst>
  </p:cSld>
  <p:clrMapOvr>
    <a:masterClrMapping/>
  </p:clrMapOvr>
  <mc:AlternateContent xmlns:mc="http://schemas.openxmlformats.org/markup-compatibility/2006">
    <mc:Choice xmlns:p14="http://schemas.microsoft.com/office/powerpoint/2010/main" Requires="p14">
      <p:transition spd="slow" p14:dur="2000" advTm="161978"/>
    </mc:Choice>
    <mc:Fallback>
      <p:transition xmlns:p14="http://schemas.microsoft.com/office/powerpoint/2010/main" spd="slow" advTm="161978"/>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579A94-5DDC-464D-BE7D-BCE53901A743}" type="datetime1">
              <a:rPr lang="ca-ES" smtClean="0"/>
              <a:t>08/10/14</a:t>
            </a:fld>
            <a:endParaRPr lang="en-US"/>
          </a:p>
        </p:txBody>
      </p:sp>
      <p:sp>
        <p:nvSpPr>
          <p:cNvPr id="5" name="Footer Placeholder 4"/>
          <p:cNvSpPr>
            <a:spLocks noGrp="1"/>
          </p:cNvSpPr>
          <p:nvPr>
            <p:ph type="ftr" sz="quarter" idx="11"/>
          </p:nvPr>
        </p:nvSpPr>
        <p:spPr/>
        <p:txBody>
          <a:bodyPr/>
          <a:lstStyle/>
          <a:p>
            <a:r>
              <a:rPr lang="en-US" smtClean="0"/>
              <a:t>EVN symposium - Cagliari</a:t>
            </a:r>
            <a:endParaRPr lang="en-US"/>
          </a:p>
        </p:txBody>
      </p:sp>
      <p:sp>
        <p:nvSpPr>
          <p:cNvPr id="6" name="Slide Number Placeholder 5"/>
          <p:cNvSpPr>
            <a:spLocks noGrp="1"/>
          </p:cNvSpPr>
          <p:nvPr>
            <p:ph type="sldNum" sz="quarter" idx="12"/>
          </p:nvPr>
        </p:nvSpPr>
        <p:spPr/>
        <p:txBody>
          <a:bodyPr/>
          <a:lstStyle/>
          <a:p>
            <a:fld id="{EADEA5E8-3C31-BE46-8AB9-863283CF1494}" type="slidenum">
              <a:rPr lang="en-US" smtClean="0"/>
              <a:t>7</a:t>
            </a:fld>
            <a:endParaRPr lang="en-US"/>
          </a:p>
        </p:txBody>
      </p:sp>
      <p:sp>
        <p:nvSpPr>
          <p:cNvPr id="2" name="Title 1"/>
          <p:cNvSpPr>
            <a:spLocks noGrp="1"/>
          </p:cNvSpPr>
          <p:nvPr>
            <p:ph type="title"/>
          </p:nvPr>
        </p:nvSpPr>
        <p:spPr>
          <a:xfrm>
            <a:off x="1514189" y="254926"/>
            <a:ext cx="6512511" cy="1143000"/>
          </a:xfrm>
        </p:spPr>
        <p:txBody>
          <a:bodyPr>
            <a:normAutofit fontScale="90000"/>
          </a:bodyPr>
          <a:lstStyle/>
          <a:p>
            <a:r>
              <a:rPr lang="en-US" dirty="0" smtClean="0"/>
              <a:t>2.3 Radio occultation with VEX and MEX</a:t>
            </a:r>
            <a:endParaRPr lang="en-US" dirty="0"/>
          </a:p>
        </p:txBody>
      </p:sp>
      <p:sp>
        <p:nvSpPr>
          <p:cNvPr id="3" name="Content Placeholder 2"/>
          <p:cNvSpPr>
            <a:spLocks noGrp="1"/>
          </p:cNvSpPr>
          <p:nvPr>
            <p:ph sz="quarter" idx="13"/>
          </p:nvPr>
        </p:nvSpPr>
        <p:spPr>
          <a:xfrm>
            <a:off x="0" y="1600200"/>
            <a:ext cx="5269799" cy="2965855"/>
          </a:xfrm>
        </p:spPr>
        <p:txBody>
          <a:bodyPr>
            <a:normAutofit fontScale="77500" lnSpcReduction="20000"/>
          </a:bodyPr>
          <a:lstStyle/>
          <a:p>
            <a:r>
              <a:rPr lang="en-US" dirty="0" smtClean="0">
                <a:solidFill>
                  <a:srgbClr val="0000FF"/>
                </a:solidFill>
              </a:rPr>
              <a:t>VLBI Doppler is also suitable for radio occultation, due to its sensitivity to signal path deviations perpendicular to the line of sight.</a:t>
            </a:r>
          </a:p>
          <a:p>
            <a:r>
              <a:rPr lang="en-US" dirty="0" smtClean="0">
                <a:solidFill>
                  <a:srgbClr val="0000FF"/>
                </a:solidFill>
              </a:rPr>
              <a:t>Several experiments have been conducted in parallel to </a:t>
            </a:r>
            <a:r>
              <a:rPr lang="en-US" dirty="0" err="1" smtClean="0">
                <a:solidFill>
                  <a:srgbClr val="0000FF"/>
                </a:solidFill>
              </a:rPr>
              <a:t>Phobos</a:t>
            </a:r>
            <a:r>
              <a:rPr lang="en-US" dirty="0" smtClean="0">
                <a:solidFill>
                  <a:srgbClr val="0000FF"/>
                </a:solidFill>
              </a:rPr>
              <a:t> fly-by or drag campaign experiments.</a:t>
            </a:r>
          </a:p>
          <a:p>
            <a:pPr lvl="1"/>
            <a:r>
              <a:rPr lang="en-US" dirty="0" smtClean="0">
                <a:solidFill>
                  <a:srgbClr val="3366FF"/>
                </a:solidFill>
              </a:rPr>
              <a:t>VEX 3-telescopes March 2014</a:t>
            </a:r>
            <a:r>
              <a:rPr lang="en-US" dirty="0" smtClean="0">
                <a:solidFill>
                  <a:srgbClr val="3366FF"/>
                </a:solidFill>
              </a:rPr>
              <a:t> (</a:t>
            </a:r>
            <a:r>
              <a:rPr lang="en-US" dirty="0" err="1" smtClean="0">
                <a:solidFill>
                  <a:srgbClr val="3366FF"/>
                </a:solidFill>
              </a:rPr>
              <a:t>Bd,Sv,Zc</a:t>
            </a:r>
            <a:r>
              <a:rPr lang="en-US" dirty="0" smtClean="0">
                <a:solidFill>
                  <a:srgbClr val="3366FF"/>
                </a:solidFill>
              </a:rPr>
              <a:t>).</a:t>
            </a:r>
          </a:p>
          <a:p>
            <a:pPr lvl="1"/>
            <a:r>
              <a:rPr lang="en-US" dirty="0" smtClean="0">
                <a:solidFill>
                  <a:srgbClr val="3366FF"/>
                </a:solidFill>
              </a:rPr>
              <a:t>MEX (S/</a:t>
            </a:r>
            <a:r>
              <a:rPr lang="en-US" dirty="0" smtClean="0">
                <a:solidFill>
                  <a:srgbClr val="3366FF"/>
                </a:solidFill>
              </a:rPr>
              <a:t>X)-band </a:t>
            </a:r>
            <a:r>
              <a:rPr lang="en-US" dirty="0" smtClean="0">
                <a:solidFill>
                  <a:srgbClr val="3366FF"/>
                </a:solidFill>
              </a:rPr>
              <a:t>with </a:t>
            </a:r>
            <a:r>
              <a:rPr lang="en-US" dirty="0" err="1" smtClean="0">
                <a:solidFill>
                  <a:srgbClr val="3366FF"/>
                </a:solidFill>
              </a:rPr>
              <a:t>Wk</a:t>
            </a:r>
            <a:r>
              <a:rPr lang="en-US" dirty="0" smtClean="0">
                <a:solidFill>
                  <a:srgbClr val="3366FF"/>
                </a:solidFill>
              </a:rPr>
              <a:t> </a:t>
            </a:r>
            <a:r>
              <a:rPr lang="en-US" smtClean="0">
                <a:solidFill>
                  <a:srgbClr val="3366FF"/>
                </a:solidFill>
              </a:rPr>
              <a:t>on </a:t>
            </a:r>
            <a:r>
              <a:rPr lang="en-US" smtClean="0">
                <a:solidFill>
                  <a:srgbClr val="3366FF"/>
                </a:solidFill>
              </a:rPr>
              <a:t>05/06 </a:t>
            </a:r>
            <a:r>
              <a:rPr lang="en-US" dirty="0" smtClean="0">
                <a:solidFill>
                  <a:srgbClr val="3366FF"/>
                </a:solidFill>
              </a:rPr>
              <a:t>2014.</a:t>
            </a:r>
          </a:p>
          <a:p>
            <a:r>
              <a:rPr lang="en-US" dirty="0" smtClean="0">
                <a:solidFill>
                  <a:srgbClr val="0000FF"/>
                </a:solidFill>
              </a:rPr>
              <a:t>T. </a:t>
            </a:r>
            <a:r>
              <a:rPr lang="en-US" dirty="0" err="1" smtClean="0">
                <a:solidFill>
                  <a:srgbClr val="0000FF"/>
                </a:solidFill>
              </a:rPr>
              <a:t>Bocanegra</a:t>
            </a:r>
            <a:r>
              <a:rPr lang="en-US" dirty="0" smtClean="0">
                <a:solidFill>
                  <a:srgbClr val="0000FF"/>
                </a:solidFill>
              </a:rPr>
              <a:t> </a:t>
            </a:r>
            <a:r>
              <a:rPr lang="en-US" dirty="0" smtClean="0">
                <a:solidFill>
                  <a:srgbClr val="0000FF"/>
                </a:solidFill>
              </a:rPr>
              <a:t>(TU Delft) is </a:t>
            </a:r>
            <a:r>
              <a:rPr lang="en-US" dirty="0" smtClean="0">
                <a:solidFill>
                  <a:srgbClr val="0000FF"/>
                </a:solidFill>
              </a:rPr>
              <a:t>working on the code to process the data.</a:t>
            </a:r>
            <a:endParaRPr lang="en-US" dirty="0" smtClean="0">
              <a:solidFill>
                <a:srgbClr val="0000FF"/>
              </a:solidFill>
            </a:endParaRPr>
          </a:p>
          <a:p>
            <a:endParaRPr lang="en-US" dirty="0" smtClean="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440" y="4387792"/>
            <a:ext cx="2335530" cy="175209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2660"/>
          <a:stretch/>
        </p:blipFill>
        <p:spPr>
          <a:xfrm>
            <a:off x="5269799" y="1600200"/>
            <a:ext cx="3895200" cy="2026528"/>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r="2660"/>
          <a:stretch/>
        </p:blipFill>
        <p:spPr>
          <a:xfrm>
            <a:off x="5269799" y="3754906"/>
            <a:ext cx="3895200" cy="2095806"/>
          </a:xfrm>
          <a:prstGeom prst="rect">
            <a:avLst/>
          </a:prstGeom>
        </p:spPr>
      </p:pic>
    </p:spTree>
    <p:extLst>
      <p:ext uri="{BB962C8B-B14F-4D97-AF65-F5344CB8AC3E}">
        <p14:creationId xmlns:p14="http://schemas.microsoft.com/office/powerpoint/2010/main" val="1584177167"/>
      </p:ext>
    </p:extLst>
  </p:cSld>
  <p:clrMapOvr>
    <a:masterClrMapping/>
  </p:clrMapOvr>
  <mc:AlternateContent xmlns:mc="http://schemas.openxmlformats.org/markup-compatibility/2006">
    <mc:Choice xmlns:p14="http://schemas.microsoft.com/office/powerpoint/2010/main" Requires="p14">
      <p:transition spd="slow" p14:dur="2000" advTm="110978"/>
    </mc:Choice>
    <mc:Fallback>
      <p:transition xmlns:p14="http://schemas.microsoft.com/office/powerpoint/2010/main" spd="slow" advTm="110978"/>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B8C34EF-0090-BD44-9D83-D3E7E1CC32C6}" type="datetime1">
              <a:rPr lang="ca-ES" smtClean="0"/>
              <a:t>09/10/14</a:t>
            </a:fld>
            <a:endParaRPr lang="en-US"/>
          </a:p>
        </p:txBody>
      </p:sp>
      <p:sp>
        <p:nvSpPr>
          <p:cNvPr id="7" name="Footer Placeholder 6"/>
          <p:cNvSpPr>
            <a:spLocks noGrp="1"/>
          </p:cNvSpPr>
          <p:nvPr>
            <p:ph type="ftr" sz="quarter" idx="11"/>
          </p:nvPr>
        </p:nvSpPr>
        <p:spPr/>
        <p:txBody>
          <a:bodyPr/>
          <a:lstStyle/>
          <a:p>
            <a:r>
              <a:rPr lang="en-US" smtClean="0"/>
              <a:t>EVN symposium - Cagliari</a:t>
            </a:r>
            <a:endParaRPr lang="en-US"/>
          </a:p>
        </p:txBody>
      </p:sp>
      <p:sp>
        <p:nvSpPr>
          <p:cNvPr id="8" name="Slide Number Placeholder 7"/>
          <p:cNvSpPr>
            <a:spLocks noGrp="1"/>
          </p:cNvSpPr>
          <p:nvPr>
            <p:ph type="sldNum" sz="quarter" idx="12"/>
          </p:nvPr>
        </p:nvSpPr>
        <p:spPr/>
        <p:txBody>
          <a:bodyPr/>
          <a:lstStyle/>
          <a:p>
            <a:fld id="{EADEA5E8-3C31-BE46-8AB9-863283CF1494}" type="slidenum">
              <a:rPr lang="en-US" smtClean="0"/>
              <a:t>8</a:t>
            </a:fld>
            <a:endParaRPr lang="en-US"/>
          </a:p>
        </p:txBody>
      </p:sp>
      <p:sp>
        <p:nvSpPr>
          <p:cNvPr id="2" name="Title 1"/>
          <p:cNvSpPr>
            <a:spLocks noGrp="1"/>
          </p:cNvSpPr>
          <p:nvPr>
            <p:ph type="title"/>
          </p:nvPr>
        </p:nvSpPr>
        <p:spPr>
          <a:xfrm>
            <a:off x="457199" y="338667"/>
            <a:ext cx="7985563" cy="1143000"/>
          </a:xfrm>
        </p:spPr>
        <p:txBody>
          <a:bodyPr>
            <a:noAutofit/>
          </a:bodyPr>
          <a:lstStyle/>
          <a:p>
            <a:r>
              <a:rPr lang="en-US" sz="3400" dirty="0" smtClean="0"/>
              <a:t>3. Interplanetary scintillation </a:t>
            </a:r>
            <a:r>
              <a:rPr lang="en-US" sz="3400" dirty="0" smtClean="0"/>
              <a:t>study</a:t>
            </a:r>
            <a:endParaRPr lang="en-US" sz="3400" dirty="0"/>
          </a:p>
        </p:txBody>
      </p:sp>
      <p:sp>
        <p:nvSpPr>
          <p:cNvPr id="3" name="Content Placeholder 2"/>
          <p:cNvSpPr>
            <a:spLocks noGrp="1"/>
          </p:cNvSpPr>
          <p:nvPr>
            <p:ph sz="quarter" idx="13"/>
          </p:nvPr>
        </p:nvSpPr>
        <p:spPr>
          <a:xfrm>
            <a:off x="147662" y="1837568"/>
            <a:ext cx="5203879" cy="2331270"/>
          </a:xfrm>
        </p:spPr>
        <p:txBody>
          <a:bodyPr>
            <a:normAutofit/>
          </a:bodyPr>
          <a:lstStyle/>
          <a:p>
            <a:r>
              <a:rPr lang="en-US" sz="1700" dirty="0" smtClean="0">
                <a:solidFill>
                  <a:srgbClr val="0000FF"/>
                </a:solidFill>
              </a:rPr>
              <a:t>Phase scintillation of VEX telemetry signal has been observed with EVN telescopes since 2009</a:t>
            </a:r>
            <a:r>
              <a:rPr lang="en-US" sz="1700" dirty="0" smtClean="0">
                <a:solidFill>
                  <a:srgbClr val="0000FF"/>
                </a:solidFill>
              </a:rPr>
              <a:t>.</a:t>
            </a:r>
          </a:p>
          <a:p>
            <a:r>
              <a:rPr lang="en-US" sz="1700" dirty="0" smtClean="0">
                <a:solidFill>
                  <a:srgbClr val="FF0000"/>
                </a:solidFill>
              </a:rPr>
              <a:t>5 years of observations – 340 observations</a:t>
            </a:r>
          </a:p>
          <a:p>
            <a:r>
              <a:rPr lang="en-US" sz="1700" dirty="0">
                <a:solidFill>
                  <a:srgbClr val="0000FF"/>
                </a:solidFill>
              </a:rPr>
              <a:t>Currently up to 5 sessions per week (Many thanks to </a:t>
            </a:r>
            <a:r>
              <a:rPr lang="en-US" sz="1700" dirty="0" err="1">
                <a:solidFill>
                  <a:srgbClr val="0000FF"/>
                </a:solidFill>
              </a:rPr>
              <a:t>Ht</a:t>
            </a:r>
            <a:r>
              <a:rPr lang="en-US" sz="1700" dirty="0">
                <a:solidFill>
                  <a:srgbClr val="0000FF"/>
                </a:solidFill>
              </a:rPr>
              <a:t>, </a:t>
            </a:r>
            <a:r>
              <a:rPr lang="en-US" sz="1700" dirty="0" err="1">
                <a:solidFill>
                  <a:srgbClr val="0000FF"/>
                </a:solidFill>
              </a:rPr>
              <a:t>Kvazar</a:t>
            </a:r>
            <a:r>
              <a:rPr lang="en-US" sz="1700" dirty="0">
                <a:solidFill>
                  <a:srgbClr val="0000FF"/>
                </a:solidFill>
              </a:rPr>
              <a:t>, </a:t>
            </a:r>
            <a:r>
              <a:rPr lang="en-US" sz="1700" dirty="0" err="1">
                <a:solidFill>
                  <a:srgbClr val="0000FF"/>
                </a:solidFill>
              </a:rPr>
              <a:t>Ww</a:t>
            </a:r>
            <a:r>
              <a:rPr lang="en-US" sz="1700" dirty="0">
                <a:solidFill>
                  <a:srgbClr val="0000FF"/>
                </a:solidFill>
              </a:rPr>
              <a:t>, </a:t>
            </a:r>
            <a:r>
              <a:rPr lang="en-US" sz="1700" dirty="0" err="1">
                <a:solidFill>
                  <a:srgbClr val="0000FF"/>
                </a:solidFill>
              </a:rPr>
              <a:t>Mh</a:t>
            </a:r>
            <a:r>
              <a:rPr lang="en-US" sz="1700" dirty="0">
                <a:solidFill>
                  <a:srgbClr val="0000FF"/>
                </a:solidFill>
              </a:rPr>
              <a:t>, </a:t>
            </a:r>
            <a:r>
              <a:rPr lang="en-US" sz="1700" dirty="0" smtClean="0">
                <a:solidFill>
                  <a:srgbClr val="0000FF"/>
                </a:solidFill>
              </a:rPr>
              <a:t>W)</a:t>
            </a:r>
            <a:endParaRPr lang="en-US" sz="1700" dirty="0" smtClean="0"/>
          </a:p>
          <a:p>
            <a:r>
              <a:rPr lang="en-US" sz="1700" dirty="0" smtClean="0">
                <a:solidFill>
                  <a:srgbClr val="0000FF"/>
                </a:solidFill>
                <a:cs typeface="Times New Roman" charset="0"/>
              </a:rPr>
              <a:t>Phase </a:t>
            </a:r>
            <a:r>
              <a:rPr lang="en-US" sz="1700" dirty="0">
                <a:solidFill>
                  <a:srgbClr val="0000FF"/>
                </a:solidFill>
                <a:cs typeface="Times New Roman" charset="0"/>
              </a:rPr>
              <a:t>fluctuations of the carrier line are used to </a:t>
            </a:r>
            <a:r>
              <a:rPr lang="en-US" sz="1700" dirty="0" smtClean="0">
                <a:solidFill>
                  <a:srgbClr val="0000FF"/>
                </a:solidFill>
                <a:cs typeface="Times New Roman" charset="0"/>
              </a:rPr>
              <a:t>characterize </a:t>
            </a:r>
            <a:r>
              <a:rPr lang="en-US" sz="1700" dirty="0">
                <a:solidFill>
                  <a:srgbClr val="0000FF"/>
                </a:solidFill>
                <a:cs typeface="Times New Roman" charset="0"/>
              </a:rPr>
              <a:t>the IPS </a:t>
            </a:r>
            <a:r>
              <a:rPr lang="en-US" sz="1700" dirty="0" smtClean="0">
                <a:solidFill>
                  <a:srgbClr val="0000FF"/>
                </a:solidFill>
                <a:cs typeface="Times New Roman" charset="0"/>
              </a:rPr>
              <a:t>fluctuations.</a:t>
            </a:r>
          </a:p>
          <a:p>
            <a:endParaRPr lang="en-US" sz="1700" dirty="0" smtClean="0">
              <a:solidFill>
                <a:srgbClr val="0000FF"/>
              </a:solidFill>
              <a:cs typeface="Times New Roman" charset="0"/>
            </a:endParaRPr>
          </a:p>
          <a:p>
            <a:endParaRPr lang="en-US" sz="1800" dirty="0" smtClean="0"/>
          </a:p>
        </p:txBody>
      </p:sp>
      <p:pic>
        <p:nvPicPr>
          <p:cNvPr id="5" name="Picture 4" descr="3Kolmogorov_spectr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834" y="4168838"/>
            <a:ext cx="3935166" cy="2689162"/>
          </a:xfrm>
          <a:prstGeom prst="rect">
            <a:avLst/>
          </a:prstGeom>
        </p:spPr>
      </p:pic>
      <p:pic>
        <p:nvPicPr>
          <p:cNvPr id="9" name="Picture 8" descr="High_and_Low_Phase_fluctuati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113" y="3951909"/>
            <a:ext cx="3687841" cy="1759189"/>
          </a:xfrm>
          <a:prstGeom prst="rect">
            <a:avLst/>
          </a:prstGeom>
        </p:spPr>
      </p:pic>
      <p:pic>
        <p:nvPicPr>
          <p:cNvPr id="11" name="Picture 10" descr="MapOfObservatio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1" y="1539938"/>
            <a:ext cx="3505200" cy="2628900"/>
          </a:xfrm>
          <a:prstGeom prst="rect">
            <a:avLst/>
          </a:prstGeom>
        </p:spPr>
      </p:pic>
      <p:sp>
        <p:nvSpPr>
          <p:cNvPr id="12" name="TextBox 11"/>
          <p:cNvSpPr txBox="1"/>
          <p:nvPr/>
        </p:nvSpPr>
        <p:spPr>
          <a:xfrm>
            <a:off x="972113" y="5879812"/>
            <a:ext cx="4176156" cy="292388"/>
          </a:xfrm>
          <a:prstGeom prst="rect">
            <a:avLst/>
          </a:prstGeom>
          <a:noFill/>
        </p:spPr>
        <p:txBody>
          <a:bodyPr wrap="none" rtlCol="0">
            <a:spAutoFit/>
          </a:bodyPr>
          <a:lstStyle/>
          <a:p>
            <a:r>
              <a:rPr lang="en-US" sz="1300" dirty="0" smtClean="0"/>
              <a:t>(Molera Calves, </a:t>
            </a:r>
            <a:r>
              <a:rPr lang="en-US" sz="1300" dirty="0" smtClean="0"/>
              <a:t>A&amp;A</a:t>
            </a:r>
            <a:r>
              <a:rPr lang="en-US" sz="1300" dirty="0" smtClean="0"/>
              <a:t>, 2014; Molera Calves, PSS, 2014)</a:t>
            </a:r>
            <a:endParaRPr lang="en-US" sz="1300" dirty="0"/>
          </a:p>
        </p:txBody>
      </p:sp>
      <p:cxnSp>
        <p:nvCxnSpPr>
          <p:cNvPr id="14" name="Straight Arrow Connector 13"/>
          <p:cNvCxnSpPr/>
          <p:nvPr/>
        </p:nvCxnSpPr>
        <p:spPr>
          <a:xfrm>
            <a:off x="4229100" y="4699000"/>
            <a:ext cx="2451100" cy="825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841196"/>
      </p:ext>
    </p:extLst>
  </p:cSld>
  <p:clrMapOvr>
    <a:masterClrMapping/>
  </p:clrMapOvr>
  <mc:AlternateContent xmlns:mc="http://schemas.openxmlformats.org/markup-compatibility/2006">
    <mc:Choice xmlns:p14="http://schemas.microsoft.com/office/powerpoint/2010/main" Requires="p14">
      <p:transition spd="slow" p14:dur="2000" advTm="8227"/>
    </mc:Choice>
    <mc:Fallback>
      <p:transition xmlns:p14="http://schemas.microsoft.com/office/powerpoint/2010/main" spd="slow" advTm="8227"/>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DD775D-521D-1743-922D-B36AA7E847EF}" type="datetime1">
              <a:rPr lang="ca-ES" smtClean="0"/>
              <a:t>08/10/14</a:t>
            </a:fld>
            <a:endParaRPr lang="en-US"/>
          </a:p>
        </p:txBody>
      </p:sp>
      <p:sp>
        <p:nvSpPr>
          <p:cNvPr id="5" name="Footer Placeholder 4"/>
          <p:cNvSpPr>
            <a:spLocks noGrp="1"/>
          </p:cNvSpPr>
          <p:nvPr>
            <p:ph type="ftr" sz="quarter" idx="11"/>
          </p:nvPr>
        </p:nvSpPr>
        <p:spPr/>
        <p:txBody>
          <a:bodyPr/>
          <a:lstStyle/>
          <a:p>
            <a:r>
              <a:rPr lang="en-US" smtClean="0"/>
              <a:t>EVN symposium - Cagliari</a:t>
            </a:r>
            <a:endParaRPr lang="en-US"/>
          </a:p>
        </p:txBody>
      </p:sp>
      <p:sp>
        <p:nvSpPr>
          <p:cNvPr id="7" name="Slide Number Placeholder 6"/>
          <p:cNvSpPr>
            <a:spLocks noGrp="1"/>
          </p:cNvSpPr>
          <p:nvPr>
            <p:ph type="sldNum" sz="quarter" idx="12"/>
          </p:nvPr>
        </p:nvSpPr>
        <p:spPr/>
        <p:txBody>
          <a:bodyPr/>
          <a:lstStyle/>
          <a:p>
            <a:fld id="{EADEA5E8-3C31-BE46-8AB9-863283CF1494}" type="slidenum">
              <a:rPr lang="en-US" smtClean="0"/>
              <a:t>9</a:t>
            </a:fld>
            <a:endParaRPr lang="en-US"/>
          </a:p>
        </p:txBody>
      </p:sp>
      <p:sp>
        <p:nvSpPr>
          <p:cNvPr id="2" name="Title 1"/>
          <p:cNvSpPr>
            <a:spLocks noGrp="1"/>
          </p:cNvSpPr>
          <p:nvPr>
            <p:ph type="title"/>
          </p:nvPr>
        </p:nvSpPr>
        <p:spPr>
          <a:xfrm>
            <a:off x="736240" y="5048249"/>
            <a:ext cx="8229600" cy="1143000"/>
          </a:xfrm>
        </p:spPr>
        <p:txBody>
          <a:bodyPr/>
          <a:lstStyle/>
          <a:p>
            <a:r>
              <a:rPr lang="en-US" dirty="0" smtClean="0"/>
              <a:t>Analysis results for VEX</a:t>
            </a:r>
            <a:endParaRPr lang="en-US" dirty="0"/>
          </a:p>
        </p:txBody>
      </p:sp>
      <p:pic>
        <p:nvPicPr>
          <p:cNvPr id="6" name="Picture 5" descr="FitScintMeasurementsResults.pdf"/>
          <p:cNvPicPr>
            <a:picLocks noChangeAspect="1"/>
          </p:cNvPicPr>
          <p:nvPr/>
        </p:nvPicPr>
        <p:blipFill rotWithShape="1">
          <a:blip r:embed="rId3">
            <a:extLst>
              <a:ext uri="{28A0092B-C50C-407E-A947-70E740481C1C}">
                <a14:useLocalDpi xmlns:a14="http://schemas.microsoft.com/office/drawing/2010/main" val="0"/>
              </a:ext>
            </a:extLst>
          </a:blip>
          <a:srcRect l="4537" r="20074" b="2026"/>
          <a:stretch/>
        </p:blipFill>
        <p:spPr>
          <a:xfrm rot="5400000">
            <a:off x="2191370" y="-2054785"/>
            <a:ext cx="4897845" cy="9007415"/>
          </a:xfrm>
          <a:prstGeom prst="rect">
            <a:avLst/>
          </a:prstGeom>
          <a:scene3d>
            <a:camera prst="orthographicFront">
              <a:rot lat="0" lon="0" rev="0"/>
            </a:camera>
            <a:lightRig rig="threePt" dir="t"/>
          </a:scene3d>
        </p:spPr>
      </p:pic>
      <p:sp>
        <p:nvSpPr>
          <p:cNvPr id="3" name="TextBox 2"/>
          <p:cNvSpPr txBox="1"/>
          <p:nvPr/>
        </p:nvSpPr>
        <p:spPr>
          <a:xfrm>
            <a:off x="3563309" y="437505"/>
            <a:ext cx="5097269" cy="338554"/>
          </a:xfrm>
          <a:prstGeom prst="rect">
            <a:avLst/>
          </a:prstGeom>
          <a:noFill/>
        </p:spPr>
        <p:txBody>
          <a:bodyPr wrap="none" rtlCol="0">
            <a:spAutoFit/>
          </a:bodyPr>
          <a:lstStyle/>
          <a:p>
            <a:r>
              <a:rPr lang="en-US" sz="1600" dirty="0" smtClean="0"/>
              <a:t>(Molera Calves, A&amp;A, 2014; Molera Calves, PSS, 2014)</a:t>
            </a:r>
            <a:endParaRPr lang="en-US" sz="1600" dirty="0"/>
          </a:p>
        </p:txBody>
      </p:sp>
    </p:spTree>
    <p:extLst>
      <p:ext uri="{BB962C8B-B14F-4D97-AF65-F5344CB8AC3E}">
        <p14:creationId xmlns:p14="http://schemas.microsoft.com/office/powerpoint/2010/main" val="3580399478"/>
      </p:ext>
    </p:extLst>
  </p:cSld>
  <p:clrMapOvr>
    <a:masterClrMapping/>
  </p:clrMapOvr>
  <mc:AlternateContent xmlns:mc="http://schemas.openxmlformats.org/markup-compatibility/2006">
    <mc:Choice xmlns:p14="http://schemas.microsoft.com/office/powerpoint/2010/main" Requires="p14">
      <p:transition spd="slow" p14:dur="2000" advTm="8992"/>
    </mc:Choice>
    <mc:Fallback>
      <p:transition xmlns:p14="http://schemas.microsoft.com/office/powerpoint/2010/main" spd="slow" advTm="8992"/>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0.4"/>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6006</TotalTime>
  <Words>1585</Words>
  <Application>Microsoft Macintosh PowerPoint</Application>
  <PresentationFormat>On-screen Show (4:3)</PresentationFormat>
  <Paragraphs>168</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Planetary Radio Interferometry and Doppler Experiment (PRIDE):</vt:lpstr>
      <vt:lpstr>Planetary Radio Interferometry and Doppler Experiment (PRIDE)</vt:lpstr>
      <vt:lpstr>Block-diagram of data processing and analysis</vt:lpstr>
      <vt:lpstr>Our targets</vt:lpstr>
      <vt:lpstr>2.1 Phobos fly-by: MEX tracking </vt:lpstr>
      <vt:lpstr>2.2 VEX atmospheric drag campaign</vt:lpstr>
      <vt:lpstr>2.3 Radio occultation with VEX and MEX</vt:lpstr>
      <vt:lpstr>3. Interplanetary scintillation study</vt:lpstr>
      <vt:lpstr>Analysis results for VEX</vt:lpstr>
      <vt:lpstr>Analysis results for MEX</vt:lpstr>
      <vt:lpstr>3.1 IPS with EVN and LOFAR combined observations</vt:lpstr>
      <vt:lpstr>Summary</vt:lpstr>
    </vt:vector>
  </TitlesOfParts>
  <Company>JIVE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Planetary Radio Interferometry and Doppler Experiment (PRIDE): Observations with VEX and MEX</dc:title>
  <dc:creator>Guifre Molera</dc:creator>
  <cp:lastModifiedBy>Guifre Molera</cp:lastModifiedBy>
  <cp:revision>81</cp:revision>
  <dcterms:created xsi:type="dcterms:W3CDTF">2014-09-29T09:27:56Z</dcterms:created>
  <dcterms:modified xsi:type="dcterms:W3CDTF">2014-10-09T08:34:44Z</dcterms:modified>
</cp:coreProperties>
</file>